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63" r:id="rId2"/>
    <p:sldId id="271" r:id="rId3"/>
    <p:sldId id="264" r:id="rId4"/>
    <p:sldId id="286" r:id="rId5"/>
    <p:sldId id="292" r:id="rId6"/>
    <p:sldId id="270" r:id="rId7"/>
    <p:sldId id="293" r:id="rId8"/>
    <p:sldId id="265" r:id="rId9"/>
    <p:sldId id="272" r:id="rId10"/>
    <p:sldId id="273" r:id="rId11"/>
    <p:sldId id="268" r:id="rId12"/>
    <p:sldId id="274" r:id="rId13"/>
    <p:sldId id="275" r:id="rId14"/>
    <p:sldId id="288" r:id="rId15"/>
    <p:sldId id="266" r:id="rId16"/>
    <p:sldId id="277" r:id="rId17"/>
    <p:sldId id="294" r:id="rId18"/>
    <p:sldId id="269" r:id="rId19"/>
    <p:sldId id="278" r:id="rId20"/>
    <p:sldId id="284" r:id="rId21"/>
    <p:sldId id="285" r:id="rId22"/>
    <p:sldId id="295" r:id="rId23"/>
    <p:sldId id="296" r:id="rId24"/>
    <p:sldId id="283" r:id="rId25"/>
    <p:sldId id="279" r:id="rId26"/>
    <p:sldId id="297" r:id="rId27"/>
    <p:sldId id="280" r:id="rId28"/>
    <p:sldId id="290" r:id="rId29"/>
    <p:sldId id="298" r:id="rId30"/>
    <p:sldId id="291" r:id="rId31"/>
    <p:sldId id="281" r:id="rId32"/>
    <p:sldId id="282" r:id="rId33"/>
    <p:sldId id="289" r:id="rId34"/>
    <p:sldId id="299" r:id="rId3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sana Escobar Luqui" initials="SEL" lastIdx="1" clrIdx="0">
    <p:extLst>
      <p:ext uri="{19B8F6BF-5375-455C-9EA6-DF929625EA0E}">
        <p15:presenceInfo xmlns:p15="http://schemas.microsoft.com/office/powerpoint/2012/main" userId="S-1-5-21-3256783116-2449331529-3799935378-232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D2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649"/>
    <p:restoredTop sz="93117" autoAdjust="0"/>
  </p:normalViewPr>
  <p:slideViewPr>
    <p:cSldViewPr snapToGrid="0" snapToObjects="1">
      <p:cViewPr varScale="1">
        <p:scale>
          <a:sx n="62" d="100"/>
          <a:sy n="62" d="100"/>
        </p:scale>
        <p:origin x="1112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137" d="100"/>
          <a:sy n="137" d="100"/>
        </p:scale>
        <p:origin x="5712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scobar\AppData\Local\Microsoft\Windows\INetCache\Content.Outlook\X25QW2IA\contactosCAA_CU%20y%20MJF_10%2008%202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B32-4B22-B837-4854645D034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B32-4B22-B837-4854645D034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B32-4B22-B837-4854645D034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B32-4B22-B837-4854645D034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B32-4B22-B837-4854645D034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1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Hoja1!$G$356:$G$360</c:f>
              <c:strCache>
                <c:ptCount val="5"/>
                <c:pt idx="0">
                  <c:v>Horeca </c:v>
                </c:pt>
                <c:pt idx="1">
                  <c:v>Agroalimentaria </c:v>
                </c:pt>
                <c:pt idx="2">
                  <c:v>Comercio especializado </c:v>
                </c:pt>
                <c:pt idx="3">
                  <c:v>Institucional </c:v>
                </c:pt>
                <c:pt idx="4">
                  <c:v>Servicios</c:v>
                </c:pt>
              </c:strCache>
            </c:strRef>
          </c:cat>
          <c:val>
            <c:numRef>
              <c:f>Hoja1!$H$356:$H$360</c:f>
              <c:numCache>
                <c:formatCode>0%</c:formatCode>
                <c:ptCount val="5"/>
                <c:pt idx="0">
                  <c:v>4.1176470588235294E-2</c:v>
                </c:pt>
                <c:pt idx="1">
                  <c:v>0.75</c:v>
                </c:pt>
                <c:pt idx="2">
                  <c:v>2.0588235294117647E-2</c:v>
                </c:pt>
                <c:pt idx="3">
                  <c:v>5.5882352941176473E-2</c:v>
                </c:pt>
                <c:pt idx="4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B32-4B22-B837-4854645D03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124983658979407"/>
          <c:y val="0.86566381530602776"/>
          <c:w val="0.58825569188213545"/>
          <c:h val="0.11734752117117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C88846-DD4D-9648-826F-6BC4F22F91F8}" type="datetimeFigureOut">
              <a:rPr lang="es-ES" smtClean="0"/>
              <a:pPr/>
              <a:t>20/11/2022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926D73-40FD-2246-B944-FA9B589983C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1473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26D73-40FD-2246-B944-FA9B589983C5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0169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26D73-40FD-2246-B944-FA9B589983C5}" type="slidenum">
              <a:rPr lang="es-ES" smtClean="0"/>
              <a:pPr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1909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26D73-40FD-2246-B944-FA9B589983C5}" type="slidenum">
              <a:rPr lang="es-ES" smtClean="0"/>
              <a:pPr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45424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26D73-40FD-2246-B944-FA9B589983C5}" type="slidenum">
              <a:rPr lang="es-ES" smtClean="0"/>
              <a:pPr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8771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26D73-40FD-2246-B944-FA9B589983C5}" type="slidenum">
              <a:rPr lang="es-ES" smtClean="0"/>
              <a:pPr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4044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0023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3A5C76AC-80E4-9E48-ACBA-BD347E101E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6972" y="998162"/>
            <a:ext cx="3831522" cy="4565020"/>
          </a:xfrm>
          <a:prstGeom prst="rect">
            <a:avLst/>
          </a:prstGeom>
        </p:spPr>
        <p:txBody>
          <a:bodyPr anchor="ctr"/>
          <a:lstStyle/>
          <a:p>
            <a:r>
              <a:rPr lang="es-ES" dirty="0"/>
              <a:t>Haga clic para modificar el título</a:t>
            </a:r>
          </a:p>
        </p:txBody>
      </p:sp>
    </p:spTree>
    <p:extLst>
      <p:ext uri="{BB962C8B-B14F-4D97-AF65-F5344CB8AC3E}">
        <p14:creationId xmlns:p14="http://schemas.microsoft.com/office/powerpoint/2010/main" val="3300671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2">
            <a:extLst>
              <a:ext uri="{FF2B5EF4-FFF2-40B4-BE49-F238E27FC236}">
                <a16:creationId xmlns:a16="http://schemas.microsoft.com/office/drawing/2014/main" id="{FC8C23AD-27B7-004D-B6BF-0AFFAAF447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1921" y="537471"/>
            <a:ext cx="9088158" cy="670094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s-ES" dirty="0"/>
              <a:t>Haga clic para modificar el título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5067C924-BD56-1C4F-A0F7-1D1DA86D2D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51921" y="1207565"/>
            <a:ext cx="9088158" cy="6072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rgbClr val="F4D2B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s-ES" dirty="0"/>
              <a:t>Haga clic para modificar subtítulo</a:t>
            </a:r>
          </a:p>
        </p:txBody>
      </p:sp>
      <p:sp>
        <p:nvSpPr>
          <p:cNvPr id="15" name="Marcador de texto 14">
            <a:extLst>
              <a:ext uri="{FF2B5EF4-FFF2-40B4-BE49-F238E27FC236}">
                <a16:creationId xmlns:a16="http://schemas.microsoft.com/office/drawing/2014/main" id="{20BE2E33-CAD1-C34D-8F95-F5AB7A4813D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51267" y="2832730"/>
            <a:ext cx="9088157" cy="1192539"/>
          </a:xfrm>
          <a:prstGeom prst="rect">
            <a:avLst/>
          </a:prstGeom>
        </p:spPr>
        <p:txBody>
          <a:bodyPr vert="horz" numCol="3" spcCol="432000"/>
          <a:lstStyle>
            <a:lvl1pPr marL="0" indent="0">
              <a:lnSpc>
                <a:spcPct val="100000"/>
              </a:lnSpc>
              <a:spcAft>
                <a:spcPts val="200"/>
              </a:spcAft>
              <a:buNone/>
              <a:defRPr lang="es-ES" sz="1200" b="0" i="0" smtClean="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Lorem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ipsum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dolor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consectetur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adipiscing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Curabitur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facilisis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dui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molestie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Fusce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vulputate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est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vitae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dignissim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Cras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urna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velit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pulvinar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sollicitudin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sed magna.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elementum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ipsum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id ornare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placerat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Pellentesque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sed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dui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enim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Nunc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mattis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ante,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gravida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semper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leo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feugiat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condimentum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Cras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iaculis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gravida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semper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Pellentesque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habitant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morbi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tristique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senectus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et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netus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et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malesuada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fames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turpis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egestas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Nunc sed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molestie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dolor.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Mauris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venenatis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dolor.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Donec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orci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odio,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consequat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tincidunt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sed,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dictum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sed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nisi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non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massa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varius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ultricies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ut in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lacus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</a:t>
            </a:r>
          </a:p>
          <a:p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Aliquam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fringilla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suscipit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ligula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ornare.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erat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egestas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bibendum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libero a,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vestibulum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urna.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Aliquam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malesuada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magna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tristique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nisi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malesuada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vulputate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enim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pretium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eleifend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odio,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tempor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mauris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Ut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vestibulum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tempor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faucibus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Maecenas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dignissim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lobortis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Maecenas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condimentum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laoreet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orci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ultricies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Ut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tincidunt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auctor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lobortis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Donec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tristique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lectus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interdum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accumsan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nisi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ex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volutpat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ipsum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condimentum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nibh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justo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quis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est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Curabitur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dignissim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ligula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ut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ultricies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Fusce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mattis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feugiat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accumsan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orci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turpis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euismod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tortor,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vel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porta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turpis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3764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2">
            <a:extLst>
              <a:ext uri="{FF2B5EF4-FFF2-40B4-BE49-F238E27FC236}">
                <a16:creationId xmlns:a16="http://schemas.microsoft.com/office/drawing/2014/main" id="{D793B559-A0A7-2A42-8AB1-EAA60C1082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1921" y="663114"/>
            <a:ext cx="9088158" cy="670094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s-ES" dirty="0"/>
              <a:t>Haga clic para modificar el título</a:t>
            </a:r>
          </a:p>
        </p:txBody>
      </p:sp>
      <p:sp>
        <p:nvSpPr>
          <p:cNvPr id="3" name="Marcador de texto 12">
            <a:extLst>
              <a:ext uri="{FF2B5EF4-FFF2-40B4-BE49-F238E27FC236}">
                <a16:creationId xmlns:a16="http://schemas.microsoft.com/office/drawing/2014/main" id="{72A4DF3C-2EB9-794D-915F-3E5601E0F45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51921" y="1347165"/>
            <a:ext cx="9088158" cy="6072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rgbClr val="F4D2B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s-ES" dirty="0"/>
              <a:t>Haga clic para modificar subtítulo</a:t>
            </a:r>
          </a:p>
        </p:txBody>
      </p:sp>
      <p:sp>
        <p:nvSpPr>
          <p:cNvPr id="5" name="Marcador de texto 14">
            <a:extLst>
              <a:ext uri="{FF2B5EF4-FFF2-40B4-BE49-F238E27FC236}">
                <a16:creationId xmlns:a16="http://schemas.microsoft.com/office/drawing/2014/main" id="{21BB829E-5447-564B-80C4-5B129B427DB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51922" y="2832730"/>
            <a:ext cx="9088157" cy="1192539"/>
          </a:xfrm>
          <a:prstGeom prst="rect">
            <a:avLst/>
          </a:prstGeom>
        </p:spPr>
        <p:txBody>
          <a:bodyPr vert="horz" numCol="2" spcCol="432000"/>
          <a:lstStyle>
            <a:lvl1pPr marL="0" indent="0">
              <a:lnSpc>
                <a:spcPct val="100000"/>
              </a:lnSpc>
              <a:spcAft>
                <a:spcPts val="200"/>
              </a:spcAft>
              <a:buNone/>
              <a:defRPr lang="es-ES" sz="1200" b="0" i="0" smtClean="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Lorem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ipsum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dolor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consectetur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adipiscing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Curabitur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facilisis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dui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molestie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Fusce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vulputate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est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vitae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dignissim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Cras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urna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velit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pulvinar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sollicitudin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sed magna.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elementum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ipsum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id ornare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placerat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Pellentesque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sed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dui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enim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Nunc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mattis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ante,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gravida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semper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leo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feugiat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condimentum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Cras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iaculis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gravida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semper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Pellentesque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habitant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morbi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tristique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senectus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et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netus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et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malesuada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fames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turpis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egestas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Nunc sed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molestie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dolor.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Mauris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venenatis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dolor.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Donec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orci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odio,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consequat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tincidunt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sed,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dictum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sed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nisi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non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massa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varius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ultricies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ut in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lacus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</a:t>
            </a:r>
          </a:p>
          <a:p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Aliquam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fringilla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suscipit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ligula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ornare.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erat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egestas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bibendum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libero a,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vestibulum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urna.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Aliquam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malesuada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magna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tristique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nisi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malesuada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vulputate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enim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pretium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eleifend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odio,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tempor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mauris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Ut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vestibulum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tempor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faucibus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Maecenas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dignissim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lobortis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Maecenas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condimentum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laoreet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orci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ultricies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Ut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tincidunt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auctor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lobortis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Donec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tristique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lectus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interdum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accumsan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nisi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ex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volutpat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ipsum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condimentum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nibh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justo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quis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est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Curabitur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dignissim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ligula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ut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ultricies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Fusce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mattis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feugiat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accumsan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orci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turpis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euismod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tortor,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vel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porta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turpis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4510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2">
            <a:extLst>
              <a:ext uri="{FF2B5EF4-FFF2-40B4-BE49-F238E27FC236}">
                <a16:creationId xmlns:a16="http://schemas.microsoft.com/office/drawing/2014/main" id="{9A9C4E69-0F7E-BD40-81DC-325E03322B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1921" y="487445"/>
            <a:ext cx="9088158" cy="670094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s-ES" dirty="0"/>
              <a:t>Haga clic para modificar el título</a:t>
            </a:r>
          </a:p>
        </p:txBody>
      </p:sp>
      <p:sp>
        <p:nvSpPr>
          <p:cNvPr id="3" name="Marcador de texto 12">
            <a:extLst>
              <a:ext uri="{FF2B5EF4-FFF2-40B4-BE49-F238E27FC236}">
                <a16:creationId xmlns:a16="http://schemas.microsoft.com/office/drawing/2014/main" id="{E27BF397-883D-E84E-B30B-6CFC160C9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51921" y="1165368"/>
            <a:ext cx="9088158" cy="55206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rgbClr val="F4D2B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s-ES" dirty="0"/>
              <a:t>Haga clic para modificar subtítulo</a:t>
            </a:r>
          </a:p>
        </p:txBody>
      </p:sp>
      <p:sp>
        <p:nvSpPr>
          <p:cNvPr id="5" name="Marcador de texto 14">
            <a:extLst>
              <a:ext uri="{FF2B5EF4-FFF2-40B4-BE49-F238E27FC236}">
                <a16:creationId xmlns:a16="http://schemas.microsoft.com/office/drawing/2014/main" id="{80D7226F-E4FC-9D48-AA01-ED0FB902A38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51267" y="2832730"/>
            <a:ext cx="9088157" cy="1192539"/>
          </a:xfrm>
          <a:prstGeom prst="rect">
            <a:avLst/>
          </a:prstGeom>
        </p:spPr>
        <p:txBody>
          <a:bodyPr vert="horz" numCol="1" spcCol="432000"/>
          <a:lstStyle>
            <a:lvl1pPr marL="0" indent="0">
              <a:lnSpc>
                <a:spcPct val="100000"/>
              </a:lnSpc>
              <a:spcAft>
                <a:spcPts val="200"/>
              </a:spcAft>
              <a:buNone/>
              <a:defRPr lang="es-ES" sz="1200" b="0" i="0" smtClean="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Lorem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ipsum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dolor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consectetur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adipiscing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Curabitur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facilisis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dui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molestie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Fusce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vulputate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est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vitae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dignissim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Cras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urna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velit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pulvinar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sollicitudin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sed magna.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elementum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ipsum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id ornare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placerat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Pellentesque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sed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dui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enim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Nunc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mattis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ante,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gravida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semper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leo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feugiat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condimentum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Cras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iaculis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gravida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semper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Pellentesque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habitant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morbi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tristique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senectus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et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netus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et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malesuada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fames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turpis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egestas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Nunc sed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molestie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dolor.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Mauris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venenatis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dolor.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Donec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orci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odio,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consequat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tincidunt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sed,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dictum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sed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nisi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non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massa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varius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ultricies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ut in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lacus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</a:t>
            </a:r>
          </a:p>
          <a:p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Aliquam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fringilla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suscipit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ligula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ornare.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erat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egestas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bibendum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libero a,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vestibulum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urna.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Aliquam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malesuada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magna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tristique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nisi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malesuada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vulputate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enim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pretium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Nulla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eleifend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odio,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tempor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mauris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Ut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vestibulum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tempor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elit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faucibus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Maecenas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dignissim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fermentum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lobortis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Maecenas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condimentum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laoreet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orci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ultricies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Ut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tincidunt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auctor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lobortis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Donec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tristique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lectus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interdum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accumsan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nisi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ex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volutpat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ipsum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condimentum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nibh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justo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quis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est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Curabitur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dignissim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ligula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ut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ultricies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Fusce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mattis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neque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feugiat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accumsan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orci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turpis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euismod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tortor,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vel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porta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sem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nec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Open Sans"/>
              </a:rPr>
              <a:t>turpis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18602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compac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2">
            <a:extLst>
              <a:ext uri="{FF2B5EF4-FFF2-40B4-BE49-F238E27FC236}">
                <a16:creationId xmlns:a16="http://schemas.microsoft.com/office/drawing/2014/main" id="{E6F6B4BD-B721-BF4E-AB7A-6629F340C4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1921" y="83761"/>
            <a:ext cx="9088158" cy="670094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rgbClr val="F4D2B4"/>
                </a:solidFill>
              </a:defRPr>
            </a:lvl1pPr>
          </a:lstStyle>
          <a:p>
            <a:r>
              <a:rPr lang="es-ES" dirty="0"/>
              <a:t>Haga clic para modificar el título</a:t>
            </a:r>
          </a:p>
        </p:txBody>
      </p:sp>
    </p:spTree>
    <p:extLst>
      <p:ext uri="{BB962C8B-B14F-4D97-AF65-F5344CB8AC3E}">
        <p14:creationId xmlns:p14="http://schemas.microsoft.com/office/powerpoint/2010/main" val="143443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ja en bl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9396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Hoja en blanco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2890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4032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7" r:id="rId2"/>
    <p:sldLayoutId id="2147483658" r:id="rId3"/>
    <p:sldLayoutId id="2147483649" r:id="rId4"/>
    <p:sldLayoutId id="2147483655" r:id="rId5"/>
    <p:sldLayoutId id="2147483650" r:id="rId6"/>
    <p:sldLayoutId id="2147483660" r:id="rId7"/>
    <p:sldLayoutId id="214748365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12.emf"/><Relationship Id="rId4" Type="http://schemas.openxmlformats.org/officeDocument/2006/relationships/hyperlink" Target="Mercado%20Central.wmv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hyperlink" Target="ACA.wmv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fif"/><Relationship Id="rId5" Type="http://schemas.openxmlformats.org/officeDocument/2006/relationships/hyperlink" Target="ACA.wmv" TargetMode="External"/><Relationship Id="rId4" Type="http://schemas.openxmlformats.org/officeDocument/2006/relationships/image" Target="../media/image23.jf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Palomeque.wmv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37.emf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5" Type="http://schemas.openxmlformats.org/officeDocument/2006/relationships/hyperlink" Target="mailto:Info@aragonalimentos.es" TargetMode="Externa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agonalimentos.es/" TargetMode="Externa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1D606E-33F7-CE4D-97A3-F1CAF3E4E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unnam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879" y="6380867"/>
            <a:ext cx="498877" cy="413133"/>
          </a:xfrm>
          <a:prstGeom prst="rect">
            <a:avLst/>
          </a:prstGeom>
        </p:spPr>
      </p:pic>
      <p:pic>
        <p:nvPicPr>
          <p:cNvPr id="2050" name="Picture 2" descr="C:\Users\practicascomunicacio\Desktop\Plantilla AANN\Diapositiva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7" y="1587"/>
            <a:ext cx="12190413" cy="6856413"/>
          </a:xfrm>
          <a:prstGeom prst="rect">
            <a:avLst/>
          </a:prstGeom>
          <a:noFill/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5A1B0648-5323-46AF-848B-1A58D296369E}"/>
              </a:ext>
            </a:extLst>
          </p:cNvPr>
          <p:cNvSpPr txBox="1"/>
          <p:nvPr/>
        </p:nvSpPr>
        <p:spPr>
          <a:xfrm>
            <a:off x="2196102" y="1294818"/>
            <a:ext cx="9126020" cy="2723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57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Herramientas y recursos para crecer y construir marca</a:t>
            </a:r>
            <a:r>
              <a:rPr lang="es-ES" sz="57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s-ES" sz="57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agroalimentaria</a:t>
            </a:r>
            <a:endParaRPr lang="es-ES" sz="57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5583DB7-9C8A-42F8-A54F-4D823965C4EA}"/>
              </a:ext>
            </a:extLst>
          </p:cNvPr>
          <p:cNvSpPr txBox="1"/>
          <p:nvPr/>
        </p:nvSpPr>
        <p:spPr>
          <a:xfrm>
            <a:off x="2948683" y="4553551"/>
            <a:ext cx="9126020" cy="923330"/>
          </a:xfrm>
          <a:prstGeom prst="rect">
            <a:avLst/>
          </a:prstGeom>
          <a:noFill/>
        </p:spPr>
        <p:txBody>
          <a:bodyPr wrap="square" numCol="2" spcCol="432000" rtlCol="0">
            <a:spAutoFit/>
          </a:bodyPr>
          <a:lstStyle/>
          <a:p>
            <a:pPr algn="l"/>
            <a:r>
              <a:rPr lang="es-ES" sz="2700" b="1" i="0" kern="120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Valvanera Gil </a:t>
            </a:r>
          </a:p>
          <a:p>
            <a:pPr algn="l"/>
            <a:r>
              <a:rPr lang="es-ES" sz="27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Susana Escobar</a:t>
            </a:r>
          </a:p>
          <a:p>
            <a:pPr algn="l"/>
            <a:r>
              <a:rPr lang="es-ES" sz="2700" b="0" i="0" kern="120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Comunicación y Promoción Agroalimentari</a:t>
            </a:r>
            <a:r>
              <a:rPr lang="es-ES" sz="270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a en SARGA </a:t>
            </a:r>
            <a:endParaRPr lang="es-ES" sz="2700" b="0" i="0" kern="1200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FE07280-A4CE-401A-A7F4-D782494BDF29}"/>
              </a:ext>
            </a:extLst>
          </p:cNvPr>
          <p:cNvSpPr/>
          <p:nvPr/>
        </p:nvSpPr>
        <p:spPr>
          <a:xfrm>
            <a:off x="8794678" y="6132904"/>
            <a:ext cx="1222624" cy="661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573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4D83A8-0461-1042-A09D-B9F3CEC8E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1921" y="83761"/>
            <a:ext cx="10376376" cy="670094"/>
          </a:xfrm>
        </p:spPr>
        <p:txBody>
          <a:bodyPr/>
          <a:lstStyle/>
          <a:p>
            <a:r>
              <a:rPr lang="es-ES" dirty="0"/>
              <a:t>Recursos formativos, informativos y promocionales</a:t>
            </a:r>
          </a:p>
        </p:txBody>
      </p:sp>
      <p:pic>
        <p:nvPicPr>
          <p:cNvPr id="4" name="3 Imagen" descr="unnam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879" y="6380867"/>
            <a:ext cx="498877" cy="413133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325D5E94-27C9-44DB-8314-4D177AB087D1}"/>
              </a:ext>
            </a:extLst>
          </p:cNvPr>
          <p:cNvSpPr/>
          <p:nvPr/>
        </p:nvSpPr>
        <p:spPr>
          <a:xfrm>
            <a:off x="8671389" y="6195317"/>
            <a:ext cx="1222624" cy="661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3982C03-993F-45F0-90D8-CEFAB6884A7F}"/>
              </a:ext>
            </a:extLst>
          </p:cNvPr>
          <p:cNvSpPr txBox="1"/>
          <p:nvPr/>
        </p:nvSpPr>
        <p:spPr>
          <a:xfrm>
            <a:off x="983750" y="1393909"/>
            <a:ext cx="10451387" cy="1933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3600" dirty="0">
                <a:solidFill>
                  <a:schemeClr val="accent4">
                    <a:lumMod val="75000"/>
                  </a:schemeClr>
                </a:solidFill>
                <a:effectLst/>
                <a:latin typeface="Forte" panose="0306090204050207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Lo único que justifica la existencia de las instituciones es que seamos </a:t>
            </a:r>
            <a:r>
              <a:rPr lang="es-ES" sz="3600" dirty="0">
                <a:solidFill>
                  <a:schemeClr val="accent4">
                    <a:lumMod val="75000"/>
                  </a:schemeClr>
                </a:solidFill>
                <a:effectLst/>
                <a:highlight>
                  <a:srgbClr val="000000"/>
                </a:highlight>
                <a:latin typeface="Forte" panose="0306090204050207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útiles</a:t>
            </a:r>
            <a:r>
              <a:rPr lang="es-ES" sz="3600" dirty="0">
                <a:solidFill>
                  <a:schemeClr val="accent4">
                    <a:lumMod val="75000"/>
                  </a:schemeClr>
                </a:solidFill>
                <a:effectLst/>
                <a:latin typeface="Forte" panose="0306090204050207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para el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3600" dirty="0">
                <a:solidFill>
                  <a:schemeClr val="accent4">
                    <a:lumMod val="75000"/>
                  </a:schemeClr>
                </a:solidFill>
                <a:effectLst/>
                <a:latin typeface="Forte" panose="0306090204050207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bien común.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E070D0B-CA64-4727-A6DD-AB0DBD8F2502}"/>
              </a:ext>
            </a:extLst>
          </p:cNvPr>
          <p:cNvSpPr txBox="1"/>
          <p:nvPr/>
        </p:nvSpPr>
        <p:spPr>
          <a:xfrm>
            <a:off x="7143964" y="3842535"/>
            <a:ext cx="3503487" cy="307777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endParaRPr lang="es-ES" sz="1400" b="0" i="0" kern="1200" dirty="0" err="1">
              <a:solidFill>
                <a:schemeClr val="tx1"/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930138E3-9C26-428C-B21D-08DC2B52B4F2}"/>
              </a:ext>
            </a:extLst>
          </p:cNvPr>
          <p:cNvSpPr/>
          <p:nvPr/>
        </p:nvSpPr>
        <p:spPr>
          <a:xfrm>
            <a:off x="1588" y="3944399"/>
            <a:ext cx="6096000" cy="21973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FB2E051-1EB2-4A8C-AFE7-6DC08C02017E}"/>
              </a:ext>
            </a:extLst>
          </p:cNvPr>
          <p:cNvSpPr/>
          <p:nvPr/>
        </p:nvSpPr>
        <p:spPr>
          <a:xfrm>
            <a:off x="6096000" y="3942556"/>
            <a:ext cx="6094412" cy="219889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589B3C1-82E1-497D-9085-25DD8E6D4BA2}"/>
              </a:ext>
            </a:extLst>
          </p:cNvPr>
          <p:cNvSpPr txBox="1"/>
          <p:nvPr/>
        </p:nvSpPr>
        <p:spPr>
          <a:xfrm>
            <a:off x="919601" y="4307468"/>
            <a:ext cx="5008652" cy="1859483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s-E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serie de </a:t>
            </a:r>
            <a:r>
              <a:rPr lang="es-ES" sz="2200" dirty="0">
                <a:effectLst/>
                <a:highlight>
                  <a:srgbClr val="C0C0C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acciones promocionales </a:t>
            </a:r>
            <a:r>
              <a:rPr lang="es-E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diferentes organizaciones con el objetivo de que las dos partes salgamos fortalecidas.  </a:t>
            </a:r>
          </a:p>
          <a:p>
            <a:pPr algn="l"/>
            <a:endParaRPr lang="es-ES" sz="1400" b="0" i="0" kern="1200" dirty="0" err="1">
              <a:solidFill>
                <a:schemeClr val="tx1"/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D9616DD-4F6D-43F3-90A2-EE4FFA7E3F39}"/>
              </a:ext>
            </a:extLst>
          </p:cNvPr>
          <p:cNvSpPr txBox="1"/>
          <p:nvPr/>
        </p:nvSpPr>
        <p:spPr>
          <a:xfrm>
            <a:off x="7715893" y="4348185"/>
            <a:ext cx="3503487" cy="1415772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 serie de </a:t>
            </a:r>
            <a:r>
              <a:rPr lang="es-ES" sz="2400" dirty="0">
                <a:effectLst/>
                <a:highlight>
                  <a:srgbClr val="C0C0C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recursos formativos e informativos  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(para un uso autónomo) </a:t>
            </a:r>
          </a:p>
          <a:p>
            <a:pPr algn="l"/>
            <a:endParaRPr lang="es-ES" sz="1400" b="0" i="0" kern="1200" dirty="0" err="1">
              <a:solidFill>
                <a:schemeClr val="tx1"/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263EC91-F223-4E5D-833C-99B5FB1C9498}"/>
              </a:ext>
            </a:extLst>
          </p:cNvPr>
          <p:cNvSpPr txBox="1"/>
          <p:nvPr/>
        </p:nvSpPr>
        <p:spPr>
          <a:xfrm>
            <a:off x="95832" y="4157780"/>
            <a:ext cx="503433" cy="1323439"/>
          </a:xfrm>
          <a:prstGeom prst="rect">
            <a:avLst/>
          </a:prstGeom>
          <a:noFill/>
        </p:spPr>
        <p:txBody>
          <a:bodyPr wrap="square" numCol="2" spcCol="432000" rtlCol="0">
            <a:spAutoFit/>
          </a:bodyPr>
          <a:lstStyle/>
          <a:p>
            <a:pPr algn="l"/>
            <a:r>
              <a:rPr lang="es-ES" sz="80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705DC4B-4F47-4C2E-86FD-E18899202789}"/>
              </a:ext>
            </a:extLst>
          </p:cNvPr>
          <p:cNvSpPr txBox="1"/>
          <p:nvPr/>
        </p:nvSpPr>
        <p:spPr>
          <a:xfrm>
            <a:off x="6640531" y="4193316"/>
            <a:ext cx="503433" cy="1323439"/>
          </a:xfrm>
          <a:prstGeom prst="rect">
            <a:avLst/>
          </a:prstGeom>
          <a:noFill/>
        </p:spPr>
        <p:txBody>
          <a:bodyPr wrap="square" numCol="2" spcCol="432000" rtlCol="0">
            <a:spAutoFit/>
          </a:bodyPr>
          <a:lstStyle/>
          <a:p>
            <a:pPr algn="l"/>
            <a:r>
              <a:rPr lang="es-ES" sz="80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354116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8735-19E7-3B4B-A6FD-88A2847C0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A028C0F-47F8-0145-A8CC-629CA4FCEE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682FBF3-AA20-454B-9157-1356A6B9CF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5 Imagen" descr="unnam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879" y="6380867"/>
            <a:ext cx="498877" cy="413133"/>
          </a:xfrm>
          <a:prstGeom prst="rect">
            <a:avLst/>
          </a:prstGeom>
        </p:spPr>
      </p:pic>
      <p:pic>
        <p:nvPicPr>
          <p:cNvPr id="4098" name="Picture 2" descr="C:\Users\practicascomunicacio\Desktop\Plantilla AANN\Diapositiva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309" y="-1"/>
            <a:ext cx="12190412" cy="6856413"/>
          </a:xfrm>
          <a:prstGeom prst="rect">
            <a:avLst/>
          </a:prstGeom>
          <a:noFill/>
        </p:spPr>
      </p:pic>
      <p:pic>
        <p:nvPicPr>
          <p:cNvPr id="7" name="Imagen 6">
            <a:hlinkClick r:id="rId4" action="ppaction://hlinkfile"/>
            <a:extLst>
              <a:ext uri="{FF2B5EF4-FFF2-40B4-BE49-F238E27FC236}">
                <a16:creationId xmlns:a16="http://schemas.microsoft.com/office/drawing/2014/main" id="{248AD1D6-E687-4580-9FBA-E6AC919C9E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3040" y="0"/>
            <a:ext cx="5176063" cy="685641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F44A11E-E563-41B8-AF15-7EAEA384C47A}"/>
              </a:ext>
            </a:extLst>
          </p:cNvPr>
          <p:cNvSpPr txBox="1"/>
          <p:nvPr/>
        </p:nvSpPr>
        <p:spPr>
          <a:xfrm>
            <a:off x="1307535" y="2786127"/>
            <a:ext cx="4929217" cy="3477875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r>
              <a:rPr lang="es-E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Roll up + Cartelería digital </a:t>
            </a:r>
          </a:p>
          <a:p>
            <a:pPr algn="l"/>
            <a:endParaRPr lang="es-E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s-E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 video promocional genérico y otras 5 piezas centradas en puestos comprometidos con la calidad diferencia. </a:t>
            </a:r>
            <a:endParaRPr lang="es-ES" sz="2000" b="0" i="0" kern="1200" dirty="0">
              <a:solidFill>
                <a:schemeClr val="tx1"/>
              </a:solidFill>
              <a:latin typeface="Calibri" panose="020F0502020204030204" pitchFamily="34" charset="0"/>
              <a:ea typeface="Bodoni Ornaments" pitchFamily="2" charset="0"/>
              <a:cs typeface="Times New Roman" panose="02020603050405020304" pitchFamily="18" charset="0"/>
            </a:endParaRPr>
          </a:p>
          <a:p>
            <a:pPr algn="l"/>
            <a:endParaRPr lang="es-ES" sz="2000" dirty="0">
              <a:effectLst/>
              <a:latin typeface="Calibri" panose="020F0502020204030204" pitchFamily="34" charset="0"/>
              <a:ea typeface="Bodoni Ornaments" pitchFamily="2" charset="0"/>
              <a:cs typeface="Times New Roman" panose="02020603050405020304" pitchFamily="18" charset="0"/>
            </a:endParaRP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s-ES" sz="20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Charcutería de Antonio 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s-ES" sz="2000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Rezusta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s-ES" sz="2000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Valentín Cantalapiedra   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s-ES" sz="2000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Carnicería Antonio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s-ES" sz="2000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Frutería Patri y Juan </a:t>
            </a:r>
            <a:endParaRPr lang="es-ES" sz="2000" b="0" i="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El Central de Zaragoza – Noticias diarias del Mercado Central de Zaragoza">
            <a:extLst>
              <a:ext uri="{FF2B5EF4-FFF2-40B4-BE49-F238E27FC236}">
                <a16:creationId xmlns:a16="http://schemas.microsoft.com/office/drawing/2014/main" id="{E1EECB8B-3A83-4462-8C46-E18A3655F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603" y="235928"/>
            <a:ext cx="1907676" cy="161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2CD2D1FF-2729-4721-BDB4-77FBECC5DB3D}"/>
              </a:ext>
            </a:extLst>
          </p:cNvPr>
          <p:cNvSpPr txBox="1"/>
          <p:nvPr/>
        </p:nvSpPr>
        <p:spPr>
          <a:xfrm>
            <a:off x="1137861" y="1977831"/>
            <a:ext cx="5417050" cy="645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3600" dirty="0">
                <a:solidFill>
                  <a:schemeClr val="accent4">
                    <a:lumMod val="75000"/>
                  </a:schemeClr>
                </a:solidFill>
                <a:latin typeface="Forte" panose="0306090204050207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En Navidad </a:t>
            </a:r>
            <a:r>
              <a:rPr lang="es-ES" sz="3600" dirty="0">
                <a:solidFill>
                  <a:schemeClr val="accent4">
                    <a:lumMod val="75000"/>
                  </a:schemeClr>
                </a:solidFill>
                <a:highlight>
                  <a:srgbClr val="000000"/>
                </a:highlight>
                <a:latin typeface="Forte" panose="0306090204050207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elige</a:t>
            </a:r>
            <a:r>
              <a:rPr lang="es-ES" sz="3600" dirty="0">
                <a:solidFill>
                  <a:schemeClr val="accent4">
                    <a:lumMod val="75000"/>
                  </a:schemeClr>
                </a:solidFill>
                <a:latin typeface="Forte" panose="0306090204050207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Aragón</a:t>
            </a:r>
            <a:endParaRPr lang="es-ES" sz="3600" dirty="0">
              <a:solidFill>
                <a:schemeClr val="accent4">
                  <a:lumMod val="75000"/>
                </a:schemeClr>
              </a:solidFill>
              <a:effectLst/>
              <a:latin typeface="Forte" panose="03060902040502070203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32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4D83A8-0461-1042-A09D-B9F3CEC8E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1. Acciones promocionales</a:t>
            </a:r>
          </a:p>
        </p:txBody>
      </p:sp>
      <p:pic>
        <p:nvPicPr>
          <p:cNvPr id="4" name="3 Imagen" descr="unnam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879" y="6380867"/>
            <a:ext cx="498877" cy="413133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EB41333-A94D-4371-A596-CBA75E16E001}"/>
              </a:ext>
            </a:extLst>
          </p:cNvPr>
          <p:cNvSpPr/>
          <p:nvPr/>
        </p:nvSpPr>
        <p:spPr>
          <a:xfrm>
            <a:off x="8794678" y="6132904"/>
            <a:ext cx="1222624" cy="661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353203C-0A97-4153-A2B7-84E08D29CD8F}"/>
              </a:ext>
            </a:extLst>
          </p:cNvPr>
          <p:cNvSpPr/>
          <p:nvPr/>
        </p:nvSpPr>
        <p:spPr>
          <a:xfrm>
            <a:off x="4736387" y="6287784"/>
            <a:ext cx="266100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351D066-EC7E-4C15-A779-314DF7DBE734}"/>
              </a:ext>
            </a:extLst>
          </p:cNvPr>
          <p:cNvSpPr txBox="1"/>
          <p:nvPr/>
        </p:nvSpPr>
        <p:spPr>
          <a:xfrm>
            <a:off x="2003462" y="1331711"/>
            <a:ext cx="8897420" cy="4832092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r>
              <a:rPr lang="es-ES" sz="77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Conexiones emocionales con los alimentos y las bebidas</a:t>
            </a:r>
          </a:p>
        </p:txBody>
      </p:sp>
    </p:spTree>
    <p:extLst>
      <p:ext uri="{BB962C8B-B14F-4D97-AF65-F5344CB8AC3E}">
        <p14:creationId xmlns:p14="http://schemas.microsoft.com/office/powerpoint/2010/main" val="1147578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4D83A8-0461-1042-A09D-B9F3CEC8E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1. Acciones promocionales</a:t>
            </a:r>
          </a:p>
        </p:txBody>
      </p:sp>
      <p:pic>
        <p:nvPicPr>
          <p:cNvPr id="4" name="3 Imagen" descr="unnam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879" y="6380867"/>
            <a:ext cx="498877" cy="413133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EB41333-A94D-4371-A596-CBA75E16E001}"/>
              </a:ext>
            </a:extLst>
          </p:cNvPr>
          <p:cNvSpPr/>
          <p:nvPr/>
        </p:nvSpPr>
        <p:spPr>
          <a:xfrm>
            <a:off x="8794678" y="6132904"/>
            <a:ext cx="1222624" cy="661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353203C-0A97-4153-A2B7-84E08D29CD8F}"/>
              </a:ext>
            </a:extLst>
          </p:cNvPr>
          <p:cNvSpPr/>
          <p:nvPr/>
        </p:nvSpPr>
        <p:spPr>
          <a:xfrm>
            <a:off x="4736387" y="6287784"/>
            <a:ext cx="266100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351D066-EC7E-4C15-A779-314DF7DBE734}"/>
              </a:ext>
            </a:extLst>
          </p:cNvPr>
          <p:cNvSpPr txBox="1"/>
          <p:nvPr/>
        </p:nvSpPr>
        <p:spPr>
          <a:xfrm>
            <a:off x="2671282" y="1797784"/>
            <a:ext cx="8897420" cy="3262432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r>
              <a:rPr lang="es-ES" sz="103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Y por eso os necesitamos </a:t>
            </a:r>
          </a:p>
        </p:txBody>
      </p:sp>
    </p:spTree>
    <p:extLst>
      <p:ext uri="{BB962C8B-B14F-4D97-AF65-F5344CB8AC3E}">
        <p14:creationId xmlns:p14="http://schemas.microsoft.com/office/powerpoint/2010/main" val="2744839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4D83A8-0461-1042-A09D-B9F3CEC8E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1. Acciones promocionales</a:t>
            </a:r>
          </a:p>
        </p:txBody>
      </p:sp>
      <p:pic>
        <p:nvPicPr>
          <p:cNvPr id="4" name="3 Imagen" descr="unnam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879" y="6380867"/>
            <a:ext cx="498877" cy="413133"/>
          </a:xfrm>
          <a:prstGeom prst="rect">
            <a:avLst/>
          </a:prstGeom>
        </p:spPr>
      </p:pic>
      <p:pic>
        <p:nvPicPr>
          <p:cNvPr id="5" name="Picture 6" descr="Suspensión de cuotas para asociados - HORECA ZARAGOZA">
            <a:extLst>
              <a:ext uri="{FF2B5EF4-FFF2-40B4-BE49-F238E27FC236}">
                <a16:creationId xmlns:a16="http://schemas.microsoft.com/office/drawing/2014/main" id="{47ED10B8-82CD-47D4-9C5F-FF13F52FC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24" y="1245393"/>
            <a:ext cx="2700703" cy="1910124"/>
          </a:xfrm>
          <a:prstGeom prst="rect">
            <a:avLst/>
          </a:prstGeom>
          <a:noFill/>
          <a:ln w="254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ocineros y reposteros aragoneses - Asociación de Cocineros de Aragón">
            <a:extLst>
              <a:ext uri="{FF2B5EF4-FFF2-40B4-BE49-F238E27FC236}">
                <a16:creationId xmlns:a16="http://schemas.microsoft.com/office/drawing/2014/main" id="{2D871339-BAA4-4F76-81CE-145B6BFDF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65" y="1301317"/>
            <a:ext cx="3770256" cy="18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Asociación de Cafés y Bares de Zaragoza">
            <a:extLst>
              <a:ext uri="{FF2B5EF4-FFF2-40B4-BE49-F238E27FC236}">
                <a16:creationId xmlns:a16="http://schemas.microsoft.com/office/drawing/2014/main" id="{C750D7E3-7421-4239-BA86-F53FB03DC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999" y="1245393"/>
            <a:ext cx="4038600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EB41333-A94D-4371-A596-CBA75E16E001}"/>
              </a:ext>
            </a:extLst>
          </p:cNvPr>
          <p:cNvSpPr/>
          <p:nvPr/>
        </p:nvSpPr>
        <p:spPr>
          <a:xfrm>
            <a:off x="8794678" y="6132904"/>
            <a:ext cx="1222624" cy="661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353203C-0A97-4153-A2B7-84E08D29CD8F}"/>
              </a:ext>
            </a:extLst>
          </p:cNvPr>
          <p:cNvSpPr/>
          <p:nvPr/>
        </p:nvSpPr>
        <p:spPr>
          <a:xfrm>
            <a:off x="4736387" y="6287784"/>
            <a:ext cx="266100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EFCADDE-27B8-465F-93A8-1693578AE39E}"/>
              </a:ext>
            </a:extLst>
          </p:cNvPr>
          <p:cNvSpPr txBox="1"/>
          <p:nvPr/>
        </p:nvSpPr>
        <p:spPr>
          <a:xfrm>
            <a:off x="1160981" y="4208588"/>
            <a:ext cx="11170682" cy="1277273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r>
              <a:rPr lang="es-ES" sz="7700" b="1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¿Qué hacemos con ellos? </a:t>
            </a:r>
          </a:p>
        </p:txBody>
      </p:sp>
    </p:spTree>
    <p:extLst>
      <p:ext uri="{BB962C8B-B14F-4D97-AF65-F5344CB8AC3E}">
        <p14:creationId xmlns:p14="http://schemas.microsoft.com/office/powerpoint/2010/main" val="2888913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4D83A8-0461-1042-A09D-B9F3CEC8E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1. Acciones promocionales</a:t>
            </a:r>
          </a:p>
        </p:txBody>
      </p:sp>
      <p:pic>
        <p:nvPicPr>
          <p:cNvPr id="4" name="3 Imagen" descr="unnam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879" y="6380867"/>
            <a:ext cx="498877" cy="413133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EB41333-A94D-4371-A596-CBA75E16E001}"/>
              </a:ext>
            </a:extLst>
          </p:cNvPr>
          <p:cNvSpPr/>
          <p:nvPr/>
        </p:nvSpPr>
        <p:spPr>
          <a:xfrm>
            <a:off x="8794678" y="6132904"/>
            <a:ext cx="1222624" cy="661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353203C-0A97-4153-A2B7-84E08D29CD8F}"/>
              </a:ext>
            </a:extLst>
          </p:cNvPr>
          <p:cNvSpPr/>
          <p:nvPr/>
        </p:nvSpPr>
        <p:spPr>
          <a:xfrm>
            <a:off x="4736387" y="6287784"/>
            <a:ext cx="266100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560B864-44C0-44F4-A121-42B2E8318F4F}"/>
              </a:ext>
            </a:extLst>
          </p:cNvPr>
          <p:cNvSpPr txBox="1"/>
          <p:nvPr/>
        </p:nvSpPr>
        <p:spPr>
          <a:xfrm>
            <a:off x="1150707" y="1254406"/>
            <a:ext cx="10469366" cy="5878532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r>
              <a:rPr lang="es-ES" sz="4000" b="1" i="0" kern="12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CONCIENCIAR</a:t>
            </a:r>
            <a:r>
              <a:rPr lang="es-ES" sz="4000" b="1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 y </a:t>
            </a:r>
            <a:r>
              <a:rPr lang="es-ES" sz="4000" b="1" i="0" kern="12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FORMAR</a:t>
            </a:r>
          </a:p>
          <a:p>
            <a:pPr algn="l"/>
            <a:r>
              <a:rPr lang="es-ES" sz="4000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En su actividad habitual elijan Aragón con fidelidad (sin fraude)  y rigor (nomenclaturas correctas) </a:t>
            </a:r>
          </a:p>
          <a:p>
            <a:pPr algn="l"/>
            <a:endParaRPr lang="es-ES" sz="4000" dirty="0"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  <a:p>
            <a:pPr algn="l"/>
            <a:r>
              <a:rPr lang="es-ES" sz="4000" b="1" dirty="0">
                <a:solidFill>
                  <a:schemeClr val="bg1"/>
                </a:solidFill>
                <a:highlight>
                  <a:srgbClr val="808000"/>
                </a:highlight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VISIBILIDAD</a:t>
            </a:r>
            <a:r>
              <a:rPr lang="es-ES" sz="4000" b="1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 </a:t>
            </a:r>
            <a:r>
              <a:rPr lang="es-ES" sz="4000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AL LOGO DE ARAGÓN ALIMENTOS NOBLES y a la CALIDAD DIFERENCIADA  para que el cliente lo conozca y valore </a:t>
            </a:r>
          </a:p>
          <a:p>
            <a:pPr algn="l"/>
            <a:endParaRPr lang="es-ES" sz="1400" b="0" i="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  <a:p>
            <a:pPr algn="l"/>
            <a:endParaRPr lang="es-ES" sz="1400" dirty="0"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  <a:p>
            <a:pPr algn="l"/>
            <a:endParaRPr lang="es-ES" sz="1400" b="0" i="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  <a:p>
            <a:pPr algn="l"/>
            <a:endParaRPr lang="es-ES" sz="1400" b="0" i="0" kern="1200" dirty="0" err="1">
              <a:solidFill>
                <a:schemeClr val="tx1"/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3688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unnam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879" y="6380867"/>
            <a:ext cx="498877" cy="41313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597D7C0-84B5-47C9-AF4B-317C73CD9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76" r="5769" b="9525"/>
          <a:stretch>
            <a:fillRect/>
          </a:stretch>
        </p:blipFill>
        <p:spPr bwMode="auto">
          <a:xfrm>
            <a:off x="7650300" y="470532"/>
            <a:ext cx="4265838" cy="1879001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C6067378-4B5B-4F20-B5C2-60113AA4B788}"/>
              </a:ext>
            </a:extLst>
          </p:cNvPr>
          <p:cNvSpPr txBox="1"/>
          <p:nvPr/>
        </p:nvSpPr>
        <p:spPr>
          <a:xfrm>
            <a:off x="4492967" y="4670179"/>
            <a:ext cx="7740330" cy="1169551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r>
              <a:rPr lang="es-ES" sz="7000" b="1" i="0" kern="1200" dirty="0"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  <a:ea typeface="Bodoni Ornaments" pitchFamily="2" charset="0"/>
                <a:cs typeface="Arial" panose="020B0604020202020204" pitchFamily="34" charset="0"/>
              </a:rPr>
              <a:t>141 restaurantes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FCE89F0-8617-4E79-8369-B21F7EB087AF}"/>
              </a:ext>
            </a:extLst>
          </p:cNvPr>
          <p:cNvSpPr txBox="1"/>
          <p:nvPr/>
        </p:nvSpPr>
        <p:spPr>
          <a:xfrm>
            <a:off x="273035" y="2578813"/>
            <a:ext cx="4066682" cy="3539430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marL="285750" indent="-285750" algn="l">
              <a:buFontTx/>
              <a:buChar char="-"/>
            </a:pPr>
            <a:r>
              <a:rPr lang="es-ES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Incluir </a:t>
            </a:r>
            <a:r>
              <a:rPr lang="es-ES" sz="1400" b="1" dirty="0">
                <a:solidFill>
                  <a:schemeClr val="accent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el logotipo de Aragón Alimentos Nobles</a:t>
            </a:r>
            <a:endParaRPr lang="es-ES" sz="1400" b="1" i="0" kern="1200" dirty="0">
              <a:solidFill>
                <a:schemeClr val="accent6"/>
              </a:solidFill>
              <a:latin typeface="Arial" panose="020B0604020202020204" pitchFamily="34" charset="0"/>
              <a:ea typeface="Bodoni Ornaments" pitchFamily="2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es-ES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Introducir en los platos, al menos, </a:t>
            </a:r>
            <a:r>
              <a:rPr lang="es-ES" sz="1400" b="1" dirty="0">
                <a:solidFill>
                  <a:schemeClr val="accent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un alimento de calidad diferenciada de Aragón </a:t>
            </a:r>
            <a:endParaRPr lang="es-ES" sz="1400" b="1" dirty="0">
              <a:solidFill>
                <a:schemeClr val="accent6"/>
              </a:solidFill>
              <a:latin typeface="Arial" panose="020B060402020202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es-ES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Mención de  Aragón Alimentos </a:t>
            </a:r>
            <a:r>
              <a:rPr lang="es-E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en las </a:t>
            </a:r>
            <a:r>
              <a:rPr lang="es-ES" sz="1400" b="1" dirty="0">
                <a:solidFill>
                  <a:schemeClr val="accent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notas de prensa.</a:t>
            </a:r>
            <a:endParaRPr lang="es-ES" sz="1400" b="1" dirty="0">
              <a:solidFill>
                <a:schemeClr val="accent6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es-ES" sz="1400" dirty="0">
                <a:latin typeface="Arial" panose="020B0604020202020204" pitchFamily="34" charset="0"/>
              </a:rPr>
              <a:t>Denominación de una categoría de </a:t>
            </a:r>
            <a:r>
              <a:rPr lang="es-ES" sz="1400" b="1" dirty="0">
                <a:solidFill>
                  <a:schemeClr val="accent6"/>
                </a:solidFill>
                <a:latin typeface="Arial" panose="020B0604020202020204" pitchFamily="34" charset="0"/>
              </a:rPr>
              <a:t>premio Aragón Alimentos Nobles.</a:t>
            </a:r>
          </a:p>
          <a:p>
            <a:pPr marL="285750" indent="-285750" algn="l">
              <a:buFontTx/>
              <a:buChar char="-"/>
            </a:pPr>
            <a:r>
              <a:rPr lang="es-ES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Incorporación de Aragón alimentos nobles</a:t>
            </a:r>
            <a:r>
              <a:rPr lang="es-E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y sus </a:t>
            </a:r>
            <a:r>
              <a:rPr lang="es-ES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hanstag</a:t>
            </a:r>
            <a:r>
              <a:rPr lang="es-E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#aragonalimentosnobles #aragonalimentos #loqueveses en las campañas de </a:t>
            </a:r>
            <a:r>
              <a:rPr lang="es-ES" sz="1400" b="1" dirty="0">
                <a:solidFill>
                  <a:schemeClr val="accent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publicidad</a:t>
            </a:r>
            <a:r>
              <a:rPr lang="es-ES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en Facebook e </a:t>
            </a:r>
            <a:r>
              <a:rPr lang="es-ES" sz="1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instagram</a:t>
            </a:r>
            <a:r>
              <a:rPr lang="es-ES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s-ES" sz="1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l">
              <a:buFontTx/>
              <a:buChar char="-"/>
            </a:pPr>
            <a:r>
              <a:rPr lang="es-ES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Gestión de las redes sociales</a:t>
            </a:r>
          </a:p>
          <a:p>
            <a:pPr marL="285750" indent="-285750" algn="l">
              <a:buFontTx/>
              <a:buChar char="-"/>
            </a:pPr>
            <a:r>
              <a:rPr lang="es-ES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…</a:t>
            </a:r>
          </a:p>
        </p:txBody>
      </p:sp>
      <p:pic>
        <p:nvPicPr>
          <p:cNvPr id="1030" name="Picture 6" descr="Suspensión de cuotas para asociados - HORECA ZARAGOZA">
            <a:extLst>
              <a:ext uri="{FF2B5EF4-FFF2-40B4-BE49-F238E27FC236}">
                <a16:creationId xmlns:a16="http://schemas.microsoft.com/office/drawing/2014/main" id="{D2F3E1DE-BD59-4BBA-A261-F9258BC64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897" y="439409"/>
            <a:ext cx="2700703" cy="1910124"/>
          </a:xfrm>
          <a:prstGeom prst="rect">
            <a:avLst/>
          </a:prstGeom>
          <a:noFill/>
          <a:ln w="25400"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82903F0B-A6ED-44E4-AEE6-0D66EAA2C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60" r="3015" b="8662"/>
          <a:stretch>
            <a:fillRect/>
          </a:stretch>
        </p:blipFill>
        <p:spPr bwMode="auto">
          <a:xfrm>
            <a:off x="4551452" y="2390938"/>
            <a:ext cx="4538037" cy="2047496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33" name="Picture 9" descr="Gastrotapas Zaragoza - Guia de Zaragoza">
            <a:extLst>
              <a:ext uri="{FF2B5EF4-FFF2-40B4-BE49-F238E27FC236}">
                <a16:creationId xmlns:a16="http://schemas.microsoft.com/office/drawing/2014/main" id="{A2AEA718-DF2B-4186-BE6B-F4FA2954C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143" y="2390937"/>
            <a:ext cx="3184995" cy="2047497"/>
          </a:xfrm>
          <a:prstGeom prst="rect">
            <a:avLst/>
          </a:prstGeom>
          <a:noFill/>
          <a:ln w="25400"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ertamen de restaurantes de Zaragoza 2022 : Turismo de Aragón">
            <a:extLst>
              <a:ext uri="{FF2B5EF4-FFF2-40B4-BE49-F238E27FC236}">
                <a16:creationId xmlns:a16="http://schemas.microsoft.com/office/drawing/2014/main" id="{E14BD344-9875-4C9E-900C-765F3CF87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453" y="439409"/>
            <a:ext cx="3074262" cy="1910433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8156445C-AF90-4A2D-8BA5-6CE29EF1584B}"/>
              </a:ext>
            </a:extLst>
          </p:cNvPr>
          <p:cNvSpPr/>
          <p:nvPr/>
        </p:nvSpPr>
        <p:spPr>
          <a:xfrm>
            <a:off x="8363132" y="6124953"/>
            <a:ext cx="1222624" cy="661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ACFA143-CA34-43ED-B633-1DBB5BF4E3A5}"/>
              </a:ext>
            </a:extLst>
          </p:cNvPr>
          <p:cNvSpPr/>
          <p:nvPr/>
        </p:nvSpPr>
        <p:spPr>
          <a:xfrm>
            <a:off x="4736387" y="6287784"/>
            <a:ext cx="266100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5879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unnam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879" y="6380867"/>
            <a:ext cx="498877" cy="413133"/>
          </a:xfrm>
          <a:prstGeom prst="rect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8156445C-AF90-4A2D-8BA5-6CE29EF1584B}"/>
              </a:ext>
            </a:extLst>
          </p:cNvPr>
          <p:cNvSpPr/>
          <p:nvPr/>
        </p:nvSpPr>
        <p:spPr>
          <a:xfrm>
            <a:off x="8363132" y="6124953"/>
            <a:ext cx="1222624" cy="661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Picture 4" descr="Cocineros y reposteros aragoneses - Asociación de Cocineros de Aragón">
            <a:extLst>
              <a:ext uri="{FF2B5EF4-FFF2-40B4-BE49-F238E27FC236}">
                <a16:creationId xmlns:a16="http://schemas.microsoft.com/office/drawing/2014/main" id="{F36FA0CE-0ED4-4A22-AF54-2DA6D14E4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473" y="236306"/>
            <a:ext cx="2256237" cy="1109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C391A1F-D6C1-43A8-A714-649401CB7AB3}"/>
              </a:ext>
            </a:extLst>
          </p:cNvPr>
          <p:cNvSpPr txBox="1"/>
          <p:nvPr/>
        </p:nvSpPr>
        <p:spPr>
          <a:xfrm>
            <a:off x="798384" y="4811207"/>
            <a:ext cx="10677850" cy="2000548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endParaRPr lang="en-US" sz="2000" b="1" dirty="0"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  <a:p>
            <a:r>
              <a:rPr lang="es-ES" sz="2800" b="1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Chaquetillas con logo de AAN </a:t>
            </a:r>
          </a:p>
          <a:p>
            <a:r>
              <a:rPr lang="en-US" sz="2800" b="1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Show </a:t>
            </a:r>
            <a:r>
              <a:rPr lang="en-US" sz="2800" b="1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Cooking “Día de San Jorge” …</a:t>
            </a:r>
          </a:p>
          <a:p>
            <a:r>
              <a:rPr lang="en-US" sz="2800" b="1" dirty="0" err="1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Premios</a:t>
            </a:r>
            <a:r>
              <a:rPr lang="en-US" sz="2800" b="1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 “Ramón </a:t>
            </a:r>
            <a:r>
              <a:rPr lang="en-US" sz="2800" b="1" dirty="0" err="1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Acín</a:t>
            </a:r>
            <a:r>
              <a:rPr lang="en-US" sz="2800" b="1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”  - </a:t>
            </a:r>
            <a:r>
              <a:rPr lang="en-US" sz="2800" b="1" dirty="0" err="1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Jóvenes</a:t>
            </a:r>
            <a:r>
              <a:rPr lang="en-US" sz="2800" b="1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Promesas</a:t>
            </a:r>
            <a:r>
              <a:rPr lang="en-US" sz="2800" b="1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 “Rubén Rios”  </a:t>
            </a:r>
            <a:r>
              <a:rPr lang="es-ES" sz="2800" b="1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…</a:t>
            </a:r>
            <a:endParaRPr lang="en-US" sz="2800" b="1" dirty="0"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  <a:p>
            <a:pPr algn="l"/>
            <a:endParaRPr lang="es-ES" sz="2000" b="1" i="0" kern="1200" dirty="0" err="1">
              <a:solidFill>
                <a:schemeClr val="tx1"/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  <p:pic>
        <p:nvPicPr>
          <p:cNvPr id="13" name="Imagen 12">
            <a:hlinkClick r:id="rId4" action="ppaction://hlinkfile"/>
            <a:extLst>
              <a:ext uri="{FF2B5EF4-FFF2-40B4-BE49-F238E27FC236}">
                <a16:creationId xmlns:a16="http://schemas.microsoft.com/office/drawing/2014/main" id="{78595A5C-5163-445F-8D25-E3CB6ED8E7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223" y="1543070"/>
            <a:ext cx="4774538" cy="307098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D3E2117-C843-406F-9DD1-EF48DF6506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7241" y="274078"/>
            <a:ext cx="4339975" cy="4339975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0D91630F-E47A-4A00-8BF3-DB4BA1D65D47}"/>
              </a:ext>
            </a:extLst>
          </p:cNvPr>
          <p:cNvSpPr/>
          <p:nvPr/>
        </p:nvSpPr>
        <p:spPr>
          <a:xfrm>
            <a:off x="4736387" y="6380866"/>
            <a:ext cx="2661006" cy="4301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2928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unnam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879" y="6380867"/>
            <a:ext cx="498877" cy="413133"/>
          </a:xfrm>
          <a:prstGeom prst="rect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8156445C-AF90-4A2D-8BA5-6CE29EF1584B}"/>
              </a:ext>
            </a:extLst>
          </p:cNvPr>
          <p:cNvSpPr/>
          <p:nvPr/>
        </p:nvSpPr>
        <p:spPr>
          <a:xfrm>
            <a:off x="8363132" y="6124953"/>
            <a:ext cx="1222624" cy="661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Picture 4" descr="Cocineros y reposteros aragoneses - Asociación de Cocineros de Aragón">
            <a:extLst>
              <a:ext uri="{FF2B5EF4-FFF2-40B4-BE49-F238E27FC236}">
                <a16:creationId xmlns:a16="http://schemas.microsoft.com/office/drawing/2014/main" id="{F36FA0CE-0ED4-4A22-AF54-2DA6D14E4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270" y="516729"/>
            <a:ext cx="1711609" cy="841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C391A1F-D6C1-43A8-A714-649401CB7AB3}"/>
              </a:ext>
            </a:extLst>
          </p:cNvPr>
          <p:cNvSpPr txBox="1"/>
          <p:nvPr/>
        </p:nvSpPr>
        <p:spPr>
          <a:xfrm>
            <a:off x="1263720" y="5165999"/>
            <a:ext cx="9102903" cy="830997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endParaRPr lang="en-US" sz="2000" b="1" dirty="0"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  <a:p>
            <a:pPr algn="l"/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Charlas en</a:t>
            </a:r>
            <a:r>
              <a:rPr lang="es-ES" sz="2800" b="1" dirty="0">
                <a:highlight>
                  <a:srgbClr val="8080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800" b="1" dirty="0">
                <a:solidFill>
                  <a:schemeClr val="bg1"/>
                </a:solidFill>
                <a:highlight>
                  <a:srgbClr val="8080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todas</a:t>
            </a:r>
            <a:r>
              <a:rPr lang="es-ES" sz="2800" b="1" dirty="0">
                <a:highlight>
                  <a:srgbClr val="8080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las escuelas de hostelería de Aragón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CF0E708-3917-46D5-B979-A1C45BACB6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4803" y="965772"/>
            <a:ext cx="5774202" cy="4330652"/>
          </a:xfrm>
          <a:prstGeom prst="rect">
            <a:avLst/>
          </a:prstGeom>
        </p:spPr>
      </p:pic>
      <p:pic>
        <p:nvPicPr>
          <p:cNvPr id="7" name="Imagen 6">
            <a:hlinkClick r:id="rId5" action="ppaction://hlinkfile"/>
            <a:extLst>
              <a:ext uri="{FF2B5EF4-FFF2-40B4-BE49-F238E27FC236}">
                <a16:creationId xmlns:a16="http://schemas.microsoft.com/office/drawing/2014/main" id="{E35D2ED7-7D00-4ECD-A340-11E8D7A4E4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0878" y="2558266"/>
            <a:ext cx="3650877" cy="2738158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DAF5F059-575C-4DC8-96C1-7904E5DACF4D}"/>
              </a:ext>
            </a:extLst>
          </p:cNvPr>
          <p:cNvSpPr/>
          <p:nvPr/>
        </p:nvSpPr>
        <p:spPr>
          <a:xfrm>
            <a:off x="4736387" y="6287784"/>
            <a:ext cx="266100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7672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unnam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6879" y="6380867"/>
            <a:ext cx="498877" cy="413133"/>
          </a:xfrm>
          <a:prstGeom prst="rect">
            <a:avLst/>
          </a:prstGeom>
        </p:spPr>
      </p:pic>
      <p:pic>
        <p:nvPicPr>
          <p:cNvPr id="4" name="Picture 6" descr="Asociación de Cafés y Bares de Zaragoza">
            <a:extLst>
              <a:ext uri="{FF2B5EF4-FFF2-40B4-BE49-F238E27FC236}">
                <a16:creationId xmlns:a16="http://schemas.microsoft.com/office/drawing/2014/main" id="{95ABEC0A-4DD0-4138-8586-2E9A12B74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246" y="343971"/>
            <a:ext cx="2525626" cy="976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Vuelve el certamen de tapas más antiguo de España organizado por la  Asociación Profesional de Empresarios de Cafés y Bares de Zaragoza y  Provincia">
            <a:extLst>
              <a:ext uri="{FF2B5EF4-FFF2-40B4-BE49-F238E27FC236}">
                <a16:creationId xmlns:a16="http://schemas.microsoft.com/office/drawing/2014/main" id="{D52C5FD2-48C1-49C8-83DE-0554FE789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503" y="507168"/>
            <a:ext cx="6019490" cy="451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F69AA4D4-1D6E-4498-81C6-E5EB70E692AA}"/>
              </a:ext>
            </a:extLst>
          </p:cNvPr>
          <p:cNvSpPr/>
          <p:nvPr/>
        </p:nvSpPr>
        <p:spPr>
          <a:xfrm>
            <a:off x="8794678" y="6132904"/>
            <a:ext cx="1222624" cy="661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E1873DE-83E8-4B1F-92BB-FE03515C5842}"/>
              </a:ext>
            </a:extLst>
          </p:cNvPr>
          <p:cNvSpPr txBox="1"/>
          <p:nvPr/>
        </p:nvSpPr>
        <p:spPr>
          <a:xfrm>
            <a:off x="2969186" y="5044282"/>
            <a:ext cx="10990124" cy="1169551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r>
              <a:rPr lang="es-ES" sz="7000" b="1" i="0" kern="1200" dirty="0"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  <a:ea typeface="Bodoni Ornaments" pitchFamily="2" charset="0"/>
                <a:cs typeface="Arial" panose="020B0604020202020204" pitchFamily="34" charset="0"/>
              </a:rPr>
              <a:t>90 establecimientos</a:t>
            </a:r>
          </a:p>
        </p:txBody>
      </p:sp>
      <p:pic>
        <p:nvPicPr>
          <p:cNvPr id="4102" name="Picture 6" descr="Flash Alagón">
            <a:extLst>
              <a:ext uri="{FF2B5EF4-FFF2-40B4-BE49-F238E27FC236}">
                <a16:creationId xmlns:a16="http://schemas.microsoft.com/office/drawing/2014/main" id="{4A8FF759-56C9-47BE-A53B-1D4BA9799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773" y="1502969"/>
            <a:ext cx="3552825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A6DD6BC-3545-49BB-A2FB-939921D67CF4}"/>
              </a:ext>
            </a:extLst>
          </p:cNvPr>
          <p:cNvSpPr txBox="1"/>
          <p:nvPr/>
        </p:nvSpPr>
        <p:spPr>
          <a:xfrm>
            <a:off x="1137826" y="4328720"/>
            <a:ext cx="4316677" cy="738664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r>
              <a:rPr lang="es-ES" sz="1400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CATEGORÍA “ARAGÓN ALIMENTOS”</a:t>
            </a:r>
          </a:p>
          <a:p>
            <a:pPr algn="l"/>
            <a:r>
              <a:rPr lang="es-ES" sz="1400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FLASH ALAGÓN – ganadora 2021</a:t>
            </a:r>
          </a:p>
          <a:p>
            <a:pPr algn="l"/>
            <a:r>
              <a:rPr lang="es-ES" sz="1400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Gofre de Ternasco de Aragón IGP al chilindrón</a:t>
            </a:r>
            <a:endParaRPr lang="es-ES" sz="1400" b="1" i="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71CC98B-1FCD-4DCA-95BE-2DF62513853C}"/>
              </a:ext>
            </a:extLst>
          </p:cNvPr>
          <p:cNvSpPr/>
          <p:nvPr/>
        </p:nvSpPr>
        <p:spPr>
          <a:xfrm>
            <a:off x="4736387" y="6287784"/>
            <a:ext cx="266100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FA0D112-91B1-4C23-AF12-DA3245B387DF}"/>
              </a:ext>
            </a:extLst>
          </p:cNvPr>
          <p:cNvSpPr txBox="1"/>
          <p:nvPr/>
        </p:nvSpPr>
        <p:spPr>
          <a:xfrm>
            <a:off x="5642334" y="685532"/>
            <a:ext cx="6981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El certamen oficial de tapas más antiguo de España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380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escubre La Trufa Retina Logo">
            <a:extLst>
              <a:ext uri="{FF2B5EF4-FFF2-40B4-BE49-F238E27FC236}">
                <a16:creationId xmlns:a16="http://schemas.microsoft.com/office/drawing/2014/main" id="{81FBB134-E8F3-4789-BD89-B43DA5ACF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775" y="359986"/>
            <a:ext cx="2460725" cy="246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F5DA546-64BC-4FB0-AB94-04E9E8D59481}"/>
              </a:ext>
            </a:extLst>
          </p:cNvPr>
          <p:cNvSpPr txBox="1"/>
          <p:nvPr/>
        </p:nvSpPr>
        <p:spPr>
          <a:xfrm>
            <a:off x="1497775" y="2820711"/>
            <a:ext cx="2460726" cy="461665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r>
              <a:rPr lang="es-ES" sz="2400" b="1" i="0" kern="1200" dirty="0"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  <a:ea typeface="Bodoni Ornaments" pitchFamily="2" charset="0"/>
                <a:cs typeface="Arial" panose="020B0604020202020204" pitchFamily="34" charset="0"/>
              </a:rPr>
              <a:t>26 restaurantes</a:t>
            </a:r>
          </a:p>
        </p:txBody>
      </p:sp>
      <p:pic>
        <p:nvPicPr>
          <p:cNvPr id="6148" name="Picture 4" descr="Fray Juan Altamiras">
            <a:extLst>
              <a:ext uri="{FF2B5EF4-FFF2-40B4-BE49-F238E27FC236}">
                <a16:creationId xmlns:a16="http://schemas.microsoft.com/office/drawing/2014/main" id="{D136F1BF-A006-490E-9E65-8298269FF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838" y="905598"/>
            <a:ext cx="2739879" cy="1187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AA4F4FC-2020-45B4-A52F-3C14C7C4941F}"/>
              </a:ext>
            </a:extLst>
          </p:cNvPr>
          <p:cNvSpPr txBox="1"/>
          <p:nvPr/>
        </p:nvSpPr>
        <p:spPr>
          <a:xfrm>
            <a:off x="4433777" y="2371947"/>
            <a:ext cx="7049656" cy="584775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r>
              <a:rPr lang="es-ES" sz="1600" b="1" i="0" kern="1200" dirty="0"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  <a:ea typeface="Bodoni Ornaments" pitchFamily="2" charset="0"/>
                <a:cs typeface="Arial" panose="020B0604020202020204" pitchFamily="34" charset="0"/>
              </a:rPr>
              <a:t>61 restaurantes - </a:t>
            </a:r>
            <a:r>
              <a:rPr lang="es-ES" sz="1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Bodoni Ornaments" pitchFamily="2" charset="0"/>
                <a:cs typeface="Arial" panose="020B0604020202020204" pitchFamily="34" charset="0"/>
              </a:rPr>
              <a:t>Ruta de Las Escudillas </a:t>
            </a:r>
            <a:endParaRPr lang="es-ES" sz="1600" b="1" i="0" kern="1200" dirty="0">
              <a:solidFill>
                <a:schemeClr val="accent4">
                  <a:lumMod val="75000"/>
                </a:schemeClr>
              </a:solidFill>
              <a:effectLst/>
              <a:latin typeface="Arial" panose="020B0604020202020204" pitchFamily="34" charset="0"/>
              <a:ea typeface="Bodoni Ornaments" pitchFamily="2" charset="0"/>
              <a:cs typeface="Arial" panose="020B0604020202020204" pitchFamily="34" charset="0"/>
            </a:endParaRPr>
          </a:p>
          <a:p>
            <a:pPr algn="l"/>
            <a:r>
              <a:rPr lang="es-ES" sz="1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Bodoni Ornaments" pitchFamily="2" charset="0"/>
                <a:cs typeface="Arial" panose="020B0604020202020204" pitchFamily="34" charset="0"/>
              </a:rPr>
              <a:t>14 restaurantes - Ruta de Los Embajadores</a:t>
            </a:r>
            <a:endParaRPr lang="es-ES" sz="1600" b="1" i="0" kern="1200" dirty="0">
              <a:solidFill>
                <a:schemeClr val="accent4">
                  <a:lumMod val="75000"/>
                </a:schemeClr>
              </a:solidFill>
              <a:effectLst/>
              <a:latin typeface="Arial" panose="020B0604020202020204" pitchFamily="34" charset="0"/>
              <a:ea typeface="Bodoni Ornaments" pitchFamily="2" charset="0"/>
              <a:cs typeface="Arial" panose="020B0604020202020204" pitchFamily="34" charset="0"/>
            </a:endParaRPr>
          </a:p>
        </p:txBody>
      </p:sp>
      <p:pic>
        <p:nvPicPr>
          <p:cNvPr id="6150" name="Picture 6">
            <a:extLst>
              <a:ext uri="{FF2B5EF4-FFF2-40B4-BE49-F238E27FC236}">
                <a16:creationId xmlns:a16="http://schemas.microsoft.com/office/drawing/2014/main" id="{B0681B4D-E513-4C4C-9935-F5352F582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396" y="3756572"/>
            <a:ext cx="2998381" cy="1109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Zaragoza Bocata Fest 2022">
            <a:extLst>
              <a:ext uri="{FF2B5EF4-FFF2-40B4-BE49-F238E27FC236}">
                <a16:creationId xmlns:a16="http://schemas.microsoft.com/office/drawing/2014/main" id="{EE54F13F-5BB6-4A94-BAEC-7A2246059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103" y="3756571"/>
            <a:ext cx="2998381" cy="1109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>
            <a:extLst>
              <a:ext uri="{FF2B5EF4-FFF2-40B4-BE49-F238E27FC236}">
                <a16:creationId xmlns:a16="http://schemas.microsoft.com/office/drawing/2014/main" id="{66F2C82C-67C7-4196-84AD-DFB40738A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810" y="3756571"/>
            <a:ext cx="2998381" cy="1109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25662A4A-DC7D-4800-B87A-CA60FCFCC026}"/>
              </a:ext>
            </a:extLst>
          </p:cNvPr>
          <p:cNvSpPr txBox="1"/>
          <p:nvPr/>
        </p:nvSpPr>
        <p:spPr>
          <a:xfrm>
            <a:off x="1329070" y="5032665"/>
            <a:ext cx="2460726" cy="461665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r>
              <a:rPr lang="es-ES" sz="2400" b="1" i="0" kern="1200" dirty="0"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  <a:ea typeface="Bodoni Ornaments" pitchFamily="2" charset="0"/>
                <a:cs typeface="Arial" panose="020B0604020202020204" pitchFamily="34" charset="0"/>
              </a:rPr>
              <a:t>48 restaurantes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E547A5F-F65C-46D2-85D1-F92ADD037200}"/>
              </a:ext>
            </a:extLst>
          </p:cNvPr>
          <p:cNvSpPr txBox="1"/>
          <p:nvPr/>
        </p:nvSpPr>
        <p:spPr>
          <a:xfrm>
            <a:off x="7644810" y="5032665"/>
            <a:ext cx="2460726" cy="461665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r>
              <a:rPr lang="es-ES" sz="2400" b="1" i="0" kern="1200" dirty="0"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  <a:ea typeface="Bodoni Ornaments" pitchFamily="2" charset="0"/>
                <a:cs typeface="Arial" panose="020B0604020202020204" pitchFamily="34" charset="0"/>
              </a:rPr>
              <a:t>37 restaurantes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A47BFFF-F57C-4DC9-9075-89816394510F}"/>
              </a:ext>
            </a:extLst>
          </p:cNvPr>
          <p:cNvSpPr txBox="1"/>
          <p:nvPr/>
        </p:nvSpPr>
        <p:spPr>
          <a:xfrm>
            <a:off x="4681870" y="5032664"/>
            <a:ext cx="2460726" cy="461665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r>
              <a:rPr lang="es-ES" sz="2400" b="1" i="0" kern="1200" dirty="0"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  <a:ea typeface="Bodoni Ornaments" pitchFamily="2" charset="0"/>
                <a:cs typeface="Arial" panose="020B0604020202020204" pitchFamily="34" charset="0"/>
              </a:rPr>
              <a:t>66 restaurantes</a:t>
            </a:r>
          </a:p>
        </p:txBody>
      </p:sp>
      <p:pic>
        <p:nvPicPr>
          <p:cNvPr id="6156" name="Picture 12">
            <a:extLst>
              <a:ext uri="{FF2B5EF4-FFF2-40B4-BE49-F238E27FC236}">
                <a16:creationId xmlns:a16="http://schemas.microsoft.com/office/drawing/2014/main" id="{DBE61920-C186-4E50-92DD-815B83252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202" y="469537"/>
            <a:ext cx="690209" cy="423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ocadillo: ovalado 1">
            <a:extLst>
              <a:ext uri="{FF2B5EF4-FFF2-40B4-BE49-F238E27FC236}">
                <a16:creationId xmlns:a16="http://schemas.microsoft.com/office/drawing/2014/main" id="{8640AA21-F4FC-4B2D-8CFE-00A0A60E040F}"/>
              </a:ext>
            </a:extLst>
          </p:cNvPr>
          <p:cNvSpPr/>
          <p:nvPr/>
        </p:nvSpPr>
        <p:spPr>
          <a:xfrm>
            <a:off x="8061783" y="308614"/>
            <a:ext cx="1051464" cy="775141"/>
          </a:xfrm>
          <a:prstGeom prst="wedgeEllipseCallout">
            <a:avLst>
              <a:gd name="adj1" fmla="val -86081"/>
              <a:gd name="adj2" fmla="val 50985"/>
            </a:avLst>
          </a:prstGeom>
          <a:noFill/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0FD4ABF0-C850-4FAB-96DC-802B254D9428}"/>
              </a:ext>
            </a:extLst>
          </p:cNvPr>
          <p:cNvGrpSpPr/>
          <p:nvPr/>
        </p:nvGrpSpPr>
        <p:grpSpPr>
          <a:xfrm>
            <a:off x="4133407" y="3222984"/>
            <a:ext cx="813391" cy="478465"/>
            <a:chOff x="4133407" y="3222984"/>
            <a:chExt cx="813391" cy="478465"/>
          </a:xfrm>
        </p:grpSpPr>
        <p:pic>
          <p:nvPicPr>
            <p:cNvPr id="14" name="Picture 12">
              <a:extLst>
                <a:ext uri="{FF2B5EF4-FFF2-40B4-BE49-F238E27FC236}">
                  <a16:creationId xmlns:a16="http://schemas.microsoft.com/office/drawing/2014/main" id="{CCDE18A4-E31C-4432-92FC-46EBA09BA9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7236" y="3282376"/>
              <a:ext cx="525732" cy="3224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Bocadillo: ovalado 14">
              <a:extLst>
                <a:ext uri="{FF2B5EF4-FFF2-40B4-BE49-F238E27FC236}">
                  <a16:creationId xmlns:a16="http://schemas.microsoft.com/office/drawing/2014/main" id="{2E8B2ECF-4AA3-4C0A-8625-C13A2CCDFB9C}"/>
                </a:ext>
              </a:extLst>
            </p:cNvPr>
            <p:cNvSpPr/>
            <p:nvPr/>
          </p:nvSpPr>
          <p:spPr>
            <a:xfrm>
              <a:off x="4133407" y="3222984"/>
              <a:ext cx="813391" cy="478465"/>
            </a:xfrm>
            <a:prstGeom prst="wedgeEllipseCallout">
              <a:avLst>
                <a:gd name="adj1" fmla="val -86081"/>
                <a:gd name="adj2" fmla="val 50985"/>
              </a:avLst>
            </a:prstGeom>
            <a:noFill/>
            <a:ln w="381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84D7CEE4-6309-4505-9A04-245FE08B819C}"/>
              </a:ext>
            </a:extLst>
          </p:cNvPr>
          <p:cNvGrpSpPr/>
          <p:nvPr/>
        </p:nvGrpSpPr>
        <p:grpSpPr>
          <a:xfrm>
            <a:off x="6879156" y="3223372"/>
            <a:ext cx="813391" cy="478465"/>
            <a:chOff x="4133407" y="3222984"/>
            <a:chExt cx="813391" cy="478465"/>
          </a:xfrm>
        </p:grpSpPr>
        <p:pic>
          <p:nvPicPr>
            <p:cNvPr id="23" name="Picture 12">
              <a:extLst>
                <a:ext uri="{FF2B5EF4-FFF2-40B4-BE49-F238E27FC236}">
                  <a16:creationId xmlns:a16="http://schemas.microsoft.com/office/drawing/2014/main" id="{0054C917-6B3F-4F62-87EC-F782DF20E6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7236" y="3282376"/>
              <a:ext cx="525732" cy="3224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Bocadillo: ovalado 23">
              <a:extLst>
                <a:ext uri="{FF2B5EF4-FFF2-40B4-BE49-F238E27FC236}">
                  <a16:creationId xmlns:a16="http://schemas.microsoft.com/office/drawing/2014/main" id="{B73D9E6D-110D-4AF4-A2A9-820BB282C8A5}"/>
                </a:ext>
              </a:extLst>
            </p:cNvPr>
            <p:cNvSpPr/>
            <p:nvPr/>
          </p:nvSpPr>
          <p:spPr>
            <a:xfrm>
              <a:off x="4133407" y="3222984"/>
              <a:ext cx="813391" cy="478465"/>
            </a:xfrm>
            <a:prstGeom prst="wedgeEllipseCallout">
              <a:avLst>
                <a:gd name="adj1" fmla="val -86081"/>
                <a:gd name="adj2" fmla="val 50985"/>
              </a:avLst>
            </a:prstGeom>
            <a:noFill/>
            <a:ln w="381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D045E0D6-BBAB-4E33-9A4C-750F267A102E}"/>
              </a:ext>
            </a:extLst>
          </p:cNvPr>
          <p:cNvGrpSpPr/>
          <p:nvPr/>
        </p:nvGrpSpPr>
        <p:grpSpPr>
          <a:xfrm>
            <a:off x="10287529" y="3235790"/>
            <a:ext cx="813391" cy="478465"/>
            <a:chOff x="4133407" y="3222984"/>
            <a:chExt cx="813391" cy="478465"/>
          </a:xfrm>
        </p:grpSpPr>
        <p:pic>
          <p:nvPicPr>
            <p:cNvPr id="26" name="Picture 12">
              <a:extLst>
                <a:ext uri="{FF2B5EF4-FFF2-40B4-BE49-F238E27FC236}">
                  <a16:creationId xmlns:a16="http://schemas.microsoft.com/office/drawing/2014/main" id="{1558122A-2B30-4A14-837E-87B21CB56C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7236" y="3282376"/>
              <a:ext cx="525732" cy="3224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Bocadillo: ovalado 26">
              <a:extLst>
                <a:ext uri="{FF2B5EF4-FFF2-40B4-BE49-F238E27FC236}">
                  <a16:creationId xmlns:a16="http://schemas.microsoft.com/office/drawing/2014/main" id="{CF7A81DA-FE3A-40A4-A8A6-E9E39857FCA5}"/>
                </a:ext>
              </a:extLst>
            </p:cNvPr>
            <p:cNvSpPr/>
            <p:nvPr/>
          </p:nvSpPr>
          <p:spPr>
            <a:xfrm>
              <a:off x="4133407" y="3222984"/>
              <a:ext cx="813391" cy="478465"/>
            </a:xfrm>
            <a:prstGeom prst="wedgeEllipseCallout">
              <a:avLst>
                <a:gd name="adj1" fmla="val -86081"/>
                <a:gd name="adj2" fmla="val 50985"/>
              </a:avLst>
            </a:prstGeom>
            <a:noFill/>
            <a:ln w="381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6158" name="Picture 14" descr="Concurso de Croquetas de Zaragoza 2022 - Guia de Zaragoza">
            <a:extLst>
              <a:ext uri="{FF2B5EF4-FFF2-40B4-BE49-F238E27FC236}">
                <a16:creationId xmlns:a16="http://schemas.microsoft.com/office/drawing/2014/main" id="{B2F4E6B0-74A2-470F-BBA7-9ADF005CB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905598"/>
            <a:ext cx="2362200" cy="193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Grupo 31">
            <a:extLst>
              <a:ext uri="{FF2B5EF4-FFF2-40B4-BE49-F238E27FC236}">
                <a16:creationId xmlns:a16="http://schemas.microsoft.com/office/drawing/2014/main" id="{D9CE9DAF-8026-4298-B0DD-C76BE75E1A6D}"/>
              </a:ext>
            </a:extLst>
          </p:cNvPr>
          <p:cNvGrpSpPr/>
          <p:nvPr/>
        </p:nvGrpSpPr>
        <p:grpSpPr>
          <a:xfrm>
            <a:off x="10702794" y="384817"/>
            <a:ext cx="813391" cy="478465"/>
            <a:chOff x="4133407" y="3222984"/>
            <a:chExt cx="813391" cy="478465"/>
          </a:xfrm>
        </p:grpSpPr>
        <p:pic>
          <p:nvPicPr>
            <p:cNvPr id="33" name="Picture 12">
              <a:extLst>
                <a:ext uri="{FF2B5EF4-FFF2-40B4-BE49-F238E27FC236}">
                  <a16:creationId xmlns:a16="http://schemas.microsoft.com/office/drawing/2014/main" id="{8FF53B59-383D-4847-B74D-B6CEB9397E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7236" y="3282376"/>
              <a:ext cx="525732" cy="3224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Bocadillo: ovalado 33">
              <a:extLst>
                <a:ext uri="{FF2B5EF4-FFF2-40B4-BE49-F238E27FC236}">
                  <a16:creationId xmlns:a16="http://schemas.microsoft.com/office/drawing/2014/main" id="{E496A245-519A-4921-B935-E63FEAEA3DE8}"/>
                </a:ext>
              </a:extLst>
            </p:cNvPr>
            <p:cNvSpPr/>
            <p:nvPr/>
          </p:nvSpPr>
          <p:spPr>
            <a:xfrm>
              <a:off x="4133407" y="3222984"/>
              <a:ext cx="813391" cy="478465"/>
            </a:xfrm>
            <a:prstGeom prst="wedgeEllipseCallout">
              <a:avLst>
                <a:gd name="adj1" fmla="val -86081"/>
                <a:gd name="adj2" fmla="val 50985"/>
              </a:avLst>
            </a:prstGeom>
            <a:noFill/>
            <a:ln w="381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5" name="CuadroTexto 34">
            <a:extLst>
              <a:ext uri="{FF2B5EF4-FFF2-40B4-BE49-F238E27FC236}">
                <a16:creationId xmlns:a16="http://schemas.microsoft.com/office/drawing/2014/main" id="{BFDD4163-E8CF-4D93-A741-D6F143D32772}"/>
              </a:ext>
            </a:extLst>
          </p:cNvPr>
          <p:cNvSpPr txBox="1"/>
          <p:nvPr/>
        </p:nvSpPr>
        <p:spPr>
          <a:xfrm>
            <a:off x="9190832" y="2799418"/>
            <a:ext cx="2460726" cy="400110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r>
              <a:rPr lang="es-ES" sz="2000" b="1" i="0" kern="1200" dirty="0"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  <a:ea typeface="Bodoni Ornaments" pitchFamily="2" charset="0"/>
                <a:cs typeface="Arial" panose="020B0604020202020204" pitchFamily="34" charset="0"/>
              </a:rPr>
              <a:t>42 restaurantes</a:t>
            </a:r>
          </a:p>
        </p:txBody>
      </p:sp>
    </p:spTree>
    <p:extLst>
      <p:ext uri="{BB962C8B-B14F-4D97-AF65-F5344CB8AC3E}">
        <p14:creationId xmlns:p14="http://schemas.microsoft.com/office/powerpoint/2010/main" val="734505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>
            <a:extLst>
              <a:ext uri="{FF2B5EF4-FFF2-40B4-BE49-F238E27FC236}">
                <a16:creationId xmlns:a16="http://schemas.microsoft.com/office/drawing/2014/main" id="{2B743357-9057-45E6-9922-D333E3393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78" t="38316" r="23328" b="28400"/>
          <a:stretch>
            <a:fillRect/>
          </a:stretch>
        </p:blipFill>
        <p:spPr bwMode="auto">
          <a:xfrm>
            <a:off x="1991782" y="268581"/>
            <a:ext cx="7109718" cy="621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DF44CB6-A6C1-4EA4-A0E0-771658DDE38C}"/>
              </a:ext>
            </a:extLst>
          </p:cNvPr>
          <p:cNvSpPr txBox="1"/>
          <p:nvPr/>
        </p:nvSpPr>
        <p:spPr>
          <a:xfrm rot="21251569">
            <a:off x="4570217" y="1953372"/>
            <a:ext cx="2869637" cy="2185214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ctr"/>
            <a:r>
              <a:rPr lang="es-ES" sz="2200" b="1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Bodoni Ornaments" pitchFamily="2" charset="0"/>
                <a:cs typeface="Arial" panose="020B0604020202020204" pitchFamily="34" charset="0"/>
              </a:rPr>
              <a:t>Más de </a:t>
            </a:r>
          </a:p>
          <a:p>
            <a:pPr algn="ctr"/>
            <a:r>
              <a:rPr lang="es-ES" sz="4800" b="1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Bodoni Ornaments" pitchFamily="2" charset="0"/>
                <a:cs typeface="Arial" panose="020B0604020202020204" pitchFamily="34" charset="0"/>
              </a:rPr>
              <a:t>500 </a:t>
            </a:r>
            <a:r>
              <a:rPr lang="es-ES" sz="2200" b="1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Bodoni Ornaments" pitchFamily="2" charset="0"/>
                <a:cs typeface="Arial" panose="020B0604020202020204" pitchFamily="34" charset="0"/>
              </a:rPr>
              <a:t>oportunidades</a:t>
            </a:r>
          </a:p>
          <a:p>
            <a:pPr algn="ctr"/>
            <a:r>
              <a:rPr lang="es-ES" sz="2200" b="1" i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Bodoni Ornaments" pitchFamily="2" charset="0"/>
                <a:cs typeface="Arial" panose="020B0604020202020204" pitchFamily="34" charset="0"/>
              </a:rPr>
              <a:t>en bares y restaurantes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C07B383-58C5-49A6-AEE4-C118AA780EEC}"/>
              </a:ext>
            </a:extLst>
          </p:cNvPr>
          <p:cNvSpPr txBox="1"/>
          <p:nvPr/>
        </p:nvSpPr>
        <p:spPr>
          <a:xfrm>
            <a:off x="8859748" y="3774263"/>
            <a:ext cx="2414427" cy="1846659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ctr"/>
            <a:r>
              <a:rPr lang="es-ES" sz="2000" b="1" i="0" kern="1200" dirty="0">
                <a:effectLst/>
                <a:latin typeface="Arial" panose="020B0604020202020204" pitchFamily="34" charset="0"/>
                <a:ea typeface="Bodoni Ornaments" pitchFamily="2" charset="0"/>
                <a:cs typeface="Arial" panose="020B0604020202020204" pitchFamily="34" charset="0"/>
              </a:rPr>
              <a:t>Para </a:t>
            </a:r>
            <a:r>
              <a:rPr lang="es-ES" sz="2000" b="1" i="0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Bodoni Ornaments" pitchFamily="2" charset="0"/>
                <a:cs typeface="Arial" panose="020B0604020202020204" pitchFamily="34" charset="0"/>
              </a:rPr>
              <a:t>ofrecer un elemento diferenciador en</a:t>
            </a:r>
            <a:endParaRPr lang="es-ES" sz="2000" b="1" i="0" kern="1200" dirty="0">
              <a:effectLst/>
              <a:latin typeface="Arial" panose="020B0604020202020204" pitchFamily="34" charset="0"/>
              <a:ea typeface="Bodoni Ornaments" pitchFamily="2" charset="0"/>
              <a:cs typeface="Arial" panose="020B0604020202020204" pitchFamily="34" charset="0"/>
            </a:endParaRPr>
          </a:p>
          <a:p>
            <a:pPr algn="ctr"/>
            <a:r>
              <a:rPr lang="es-ES" sz="2000" b="1" i="0" kern="1200" dirty="0">
                <a:effectLst/>
                <a:latin typeface="Arial" panose="020B0604020202020204" pitchFamily="34" charset="0"/>
                <a:ea typeface="Bodoni Ornaments" pitchFamily="2" charset="0"/>
                <a:cs typeface="Arial" panose="020B0604020202020204" pitchFamily="34" charset="0"/>
              </a:rPr>
              <a:t>bares y restaurantes</a:t>
            </a:r>
          </a:p>
          <a:p>
            <a:pPr algn="l"/>
            <a:endParaRPr lang="es-ES" sz="1400" b="0" i="0" kern="1200" dirty="0" err="1">
              <a:solidFill>
                <a:schemeClr val="tx1"/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BA42ADB-F16A-4B4C-923F-E08940C0DF90}"/>
              </a:ext>
            </a:extLst>
          </p:cNvPr>
          <p:cNvSpPr txBox="1"/>
          <p:nvPr/>
        </p:nvSpPr>
        <p:spPr>
          <a:xfrm>
            <a:off x="8918825" y="910752"/>
            <a:ext cx="2414427" cy="1938992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ctr"/>
            <a:r>
              <a:rPr lang="es-ES" sz="2000" b="1" i="0" kern="1200" dirty="0">
                <a:effectLst/>
                <a:latin typeface="Arial" panose="020B0604020202020204" pitchFamily="34" charset="0"/>
                <a:ea typeface="Bodoni Ornaments" pitchFamily="2" charset="0"/>
                <a:cs typeface="Arial" panose="020B0604020202020204" pitchFamily="34" charset="0"/>
              </a:rPr>
              <a:t>Para </a:t>
            </a:r>
            <a:r>
              <a:rPr lang="es-ES" sz="2000" b="1" i="0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Bodoni Ornaments" pitchFamily="2" charset="0"/>
                <a:cs typeface="Arial" panose="020B0604020202020204" pitchFamily="34" charset="0"/>
              </a:rPr>
              <a:t>poner en valor los Alimentos de Aragón y la calidad diferenciada</a:t>
            </a:r>
            <a:endParaRPr lang="es-ES" sz="2000" b="0" i="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29149C9-FDB1-4E52-8685-831923B86F3B}"/>
              </a:ext>
            </a:extLst>
          </p:cNvPr>
          <p:cNvSpPr txBox="1"/>
          <p:nvPr/>
        </p:nvSpPr>
        <p:spPr>
          <a:xfrm>
            <a:off x="244866" y="2174493"/>
            <a:ext cx="2517169" cy="307777"/>
          </a:xfrm>
          <a:prstGeom prst="rect">
            <a:avLst/>
          </a:prstGeom>
          <a:noFill/>
        </p:spPr>
        <p:txBody>
          <a:bodyPr wrap="square" numCol="2" spcCol="432000" rtlCol="0">
            <a:spAutoFit/>
          </a:bodyPr>
          <a:lstStyle/>
          <a:p>
            <a:pPr algn="l"/>
            <a:endParaRPr lang="es-ES" sz="1400" b="0" i="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E8D3748-C5D6-4E15-A727-8BE8A0A6E783}"/>
              </a:ext>
            </a:extLst>
          </p:cNvPr>
          <p:cNvSpPr txBox="1"/>
          <p:nvPr/>
        </p:nvSpPr>
        <p:spPr>
          <a:xfrm>
            <a:off x="738157" y="2150620"/>
            <a:ext cx="2414427" cy="1138773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ctr"/>
            <a:r>
              <a:rPr lang="es-ES" b="1" i="0" kern="1200" dirty="0">
                <a:effectLst/>
                <a:latin typeface="Arial" panose="020B0604020202020204" pitchFamily="34" charset="0"/>
                <a:ea typeface="Bodoni Ornaments" pitchFamily="2" charset="0"/>
                <a:cs typeface="Arial" panose="020B0604020202020204" pitchFamily="34" charset="0"/>
              </a:rPr>
              <a:t>Para </a:t>
            </a:r>
            <a:r>
              <a:rPr lang="es-ES" b="1" i="0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Bodoni Ornaments" pitchFamily="2" charset="0"/>
                <a:cs typeface="Arial" panose="020B0604020202020204" pitchFamily="34" charset="0"/>
              </a:rPr>
              <a:t>consolidar el sello “Aragón alimentos nobles” </a:t>
            </a:r>
            <a:endParaRPr lang="es-ES" b="1" i="0" kern="1200" dirty="0">
              <a:effectLst/>
              <a:latin typeface="Arial" panose="020B0604020202020204" pitchFamily="34" charset="0"/>
              <a:ea typeface="Bodoni Ornaments" pitchFamily="2" charset="0"/>
              <a:cs typeface="Arial" panose="020B0604020202020204" pitchFamily="34" charset="0"/>
            </a:endParaRPr>
          </a:p>
          <a:p>
            <a:pPr algn="l"/>
            <a:endParaRPr lang="es-ES" sz="1400" b="0" i="0" kern="1200" dirty="0" err="1">
              <a:solidFill>
                <a:schemeClr val="tx1"/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  <p:sp>
        <p:nvSpPr>
          <p:cNvPr id="12" name="Bocadillo: ovalado 11">
            <a:extLst>
              <a:ext uri="{FF2B5EF4-FFF2-40B4-BE49-F238E27FC236}">
                <a16:creationId xmlns:a16="http://schemas.microsoft.com/office/drawing/2014/main" id="{01DE098B-776C-4E0F-97ED-F0F5C08EDD9E}"/>
              </a:ext>
            </a:extLst>
          </p:cNvPr>
          <p:cNvSpPr/>
          <p:nvPr/>
        </p:nvSpPr>
        <p:spPr>
          <a:xfrm>
            <a:off x="8519843" y="441342"/>
            <a:ext cx="3271469" cy="2756574"/>
          </a:xfrm>
          <a:prstGeom prst="wedgeEllipseCallout">
            <a:avLst>
              <a:gd name="adj1" fmla="val -76659"/>
              <a:gd name="adj2" fmla="val 46140"/>
            </a:avLst>
          </a:prstGeom>
          <a:noFill/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Bocadillo: ovalado 12">
            <a:extLst>
              <a:ext uri="{FF2B5EF4-FFF2-40B4-BE49-F238E27FC236}">
                <a16:creationId xmlns:a16="http://schemas.microsoft.com/office/drawing/2014/main" id="{D13C0443-977C-4B80-A064-743AE64F43BD}"/>
              </a:ext>
            </a:extLst>
          </p:cNvPr>
          <p:cNvSpPr/>
          <p:nvPr/>
        </p:nvSpPr>
        <p:spPr>
          <a:xfrm>
            <a:off x="8312216" y="3319306"/>
            <a:ext cx="3271469" cy="2756574"/>
          </a:xfrm>
          <a:prstGeom prst="wedgeEllipseCallout">
            <a:avLst>
              <a:gd name="adj1" fmla="val -69750"/>
              <a:gd name="adj2" fmla="val -39957"/>
            </a:avLst>
          </a:prstGeom>
          <a:noFill/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Bocadillo: ovalado 13">
            <a:extLst>
              <a:ext uri="{FF2B5EF4-FFF2-40B4-BE49-F238E27FC236}">
                <a16:creationId xmlns:a16="http://schemas.microsoft.com/office/drawing/2014/main" id="{8237EEF4-7A1C-4902-8BDD-751ACD9C1FE2}"/>
              </a:ext>
            </a:extLst>
          </p:cNvPr>
          <p:cNvSpPr/>
          <p:nvPr/>
        </p:nvSpPr>
        <p:spPr>
          <a:xfrm>
            <a:off x="608315" y="1247694"/>
            <a:ext cx="2658440" cy="2756574"/>
          </a:xfrm>
          <a:prstGeom prst="wedgeEllipseCallout">
            <a:avLst>
              <a:gd name="adj1" fmla="val 82468"/>
              <a:gd name="adj2" fmla="val 26013"/>
            </a:avLst>
          </a:prstGeom>
          <a:noFill/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A220B4A-6AC6-4ACF-A03A-504967896EB9}"/>
              </a:ext>
            </a:extLst>
          </p:cNvPr>
          <p:cNvSpPr txBox="1"/>
          <p:nvPr/>
        </p:nvSpPr>
        <p:spPr>
          <a:xfrm>
            <a:off x="1140431" y="4556383"/>
            <a:ext cx="1950071" cy="1923604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ctr"/>
            <a:r>
              <a:rPr lang="es-ES" sz="1700" b="1" i="0" kern="1200" dirty="0">
                <a:effectLst/>
                <a:latin typeface="Arial" panose="020B0604020202020204" pitchFamily="34" charset="0"/>
                <a:ea typeface="Bodoni Ornaments" pitchFamily="2" charset="0"/>
                <a:cs typeface="Arial" panose="020B0604020202020204" pitchFamily="34" charset="0"/>
              </a:rPr>
              <a:t>Para conectar con un público cad</a:t>
            </a:r>
            <a:r>
              <a:rPr lang="es-ES" sz="1700" b="1" dirty="0">
                <a:latin typeface="Arial" panose="020B0604020202020204" pitchFamily="34" charset="0"/>
                <a:ea typeface="Bodoni Ornaments" pitchFamily="2" charset="0"/>
                <a:cs typeface="Arial" panose="020B0604020202020204" pitchFamily="34" charset="0"/>
              </a:rPr>
              <a:t>a vez más </a:t>
            </a:r>
            <a:r>
              <a:rPr lang="es-ES" sz="1700" b="1" dirty="0">
                <a:solidFill>
                  <a:srgbClr val="C00000"/>
                </a:solidFill>
                <a:latin typeface="Arial" panose="020B0604020202020204" pitchFamily="34" charset="0"/>
                <a:ea typeface="Bodoni Ornaments" pitchFamily="2" charset="0"/>
                <a:cs typeface="Arial" panose="020B0604020202020204" pitchFamily="34" charset="0"/>
              </a:rPr>
              <a:t>sensible a la sostenibilidad y el producto de cercanía </a:t>
            </a:r>
            <a:endParaRPr lang="es-ES" sz="1700" b="0" i="0" kern="1200" dirty="0">
              <a:solidFill>
                <a:srgbClr val="C00000"/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  <p:sp>
        <p:nvSpPr>
          <p:cNvPr id="16" name="Bocadillo: ovalado 15">
            <a:extLst>
              <a:ext uri="{FF2B5EF4-FFF2-40B4-BE49-F238E27FC236}">
                <a16:creationId xmlns:a16="http://schemas.microsoft.com/office/drawing/2014/main" id="{B79CF907-56B2-4A94-9731-32A062865AF8}"/>
              </a:ext>
            </a:extLst>
          </p:cNvPr>
          <p:cNvSpPr/>
          <p:nvPr/>
        </p:nvSpPr>
        <p:spPr>
          <a:xfrm>
            <a:off x="738157" y="4278157"/>
            <a:ext cx="2658441" cy="2378467"/>
          </a:xfrm>
          <a:prstGeom prst="wedgeEllipseCallout">
            <a:avLst>
              <a:gd name="adj1" fmla="val 76742"/>
              <a:gd name="adj2" fmla="val -54780"/>
            </a:avLst>
          </a:prstGeom>
          <a:noFill/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2B72EFB-5E9C-4B0E-A60A-C8CC368D9B80}"/>
              </a:ext>
            </a:extLst>
          </p:cNvPr>
          <p:cNvSpPr/>
          <p:nvPr/>
        </p:nvSpPr>
        <p:spPr>
          <a:xfrm>
            <a:off x="4736387" y="6287784"/>
            <a:ext cx="266100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4086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hlinkClick r:id="rId2" action="ppaction://hlinkfile"/>
            <a:extLst>
              <a:ext uri="{FF2B5EF4-FFF2-40B4-BE49-F238E27FC236}">
                <a16:creationId xmlns:a16="http://schemas.microsoft.com/office/drawing/2014/main" id="{960EB7F5-7505-433A-A902-769B36FF4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1549" y="1367746"/>
            <a:ext cx="7328901" cy="412250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8600DA5-F9D7-4B74-A63B-27479DB44E86}"/>
              </a:ext>
            </a:extLst>
          </p:cNvPr>
          <p:cNvSpPr txBox="1"/>
          <p:nvPr/>
        </p:nvSpPr>
        <p:spPr>
          <a:xfrm>
            <a:off x="2065106" y="431515"/>
            <a:ext cx="8733033" cy="430887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r>
              <a:rPr lang="es-ES" sz="2200" b="1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Extracto del </a:t>
            </a:r>
            <a:r>
              <a:rPr lang="es-ES" sz="2200" b="1" dirty="0" err="1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webminar</a:t>
            </a:r>
            <a:r>
              <a:rPr lang="es-ES" sz="2200" b="1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: “La puesta en valor del vino en el canal </a:t>
            </a:r>
            <a:r>
              <a:rPr lang="es-ES" sz="2200" b="1" dirty="0" err="1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Horeca</a:t>
            </a:r>
            <a:r>
              <a:rPr lang="es-ES" sz="2200" b="1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”</a:t>
            </a:r>
            <a:endParaRPr lang="es-ES" sz="2200" b="1" i="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254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unnam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6879" y="6380867"/>
            <a:ext cx="498877" cy="413133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7D89697C-4C35-4836-B9FF-936B679D2552}"/>
              </a:ext>
            </a:extLst>
          </p:cNvPr>
          <p:cNvSpPr/>
          <p:nvPr/>
        </p:nvSpPr>
        <p:spPr>
          <a:xfrm>
            <a:off x="8794678" y="6132904"/>
            <a:ext cx="1222624" cy="661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197" name="Picture 5">
            <a:extLst>
              <a:ext uri="{FF2B5EF4-FFF2-40B4-BE49-F238E27FC236}">
                <a16:creationId xmlns:a16="http://schemas.microsoft.com/office/drawing/2014/main" id="{FA3FA30B-7C0F-4B38-A7B4-CA89F1837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6" t="19833" r="30681" b="8113"/>
          <a:stretch>
            <a:fillRect/>
          </a:stretch>
        </p:blipFill>
        <p:spPr bwMode="auto">
          <a:xfrm>
            <a:off x="944307" y="354140"/>
            <a:ext cx="6352604" cy="3899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0033B7B-D50F-4C9D-BB28-F8D0E6D08992}"/>
              </a:ext>
            </a:extLst>
          </p:cNvPr>
          <p:cNvSpPr txBox="1"/>
          <p:nvPr/>
        </p:nvSpPr>
        <p:spPr>
          <a:xfrm>
            <a:off x="7670136" y="612216"/>
            <a:ext cx="10284432" cy="2939266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r>
              <a:rPr lang="es-ES" sz="3700" b="1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EVENTOS CON </a:t>
            </a:r>
          </a:p>
          <a:p>
            <a:pPr algn="l"/>
            <a:r>
              <a:rPr lang="es-ES" sz="3700" b="1" i="0" kern="1200" dirty="0">
                <a:solidFill>
                  <a:schemeClr val="tx1"/>
                </a:solidFill>
                <a:effectLst/>
                <a:highlight>
                  <a:srgbClr val="808000"/>
                </a:highlight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ALIMENTOS </a:t>
            </a:r>
          </a:p>
          <a:p>
            <a:pPr algn="l"/>
            <a:r>
              <a:rPr lang="es-ES" sz="3700" b="1" i="0" kern="1200" dirty="0">
                <a:solidFill>
                  <a:schemeClr val="tx1"/>
                </a:solidFill>
                <a:effectLst/>
                <a:highlight>
                  <a:srgbClr val="808000"/>
                </a:highlight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DE ARAGÓN </a:t>
            </a:r>
          </a:p>
          <a:p>
            <a:pPr algn="l"/>
            <a:r>
              <a:rPr lang="es-ES" sz="3700" b="1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CON CALIDAD </a:t>
            </a:r>
          </a:p>
          <a:p>
            <a:pPr algn="l"/>
            <a:r>
              <a:rPr lang="es-ES" sz="3700" b="1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DIFERENCIADA  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22DCC83D-AF6C-4B87-B864-8BC2895E6A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3005" y="4776151"/>
            <a:ext cx="3992323" cy="1604715"/>
          </a:xfrm>
          <a:prstGeom prst="rect">
            <a:avLst/>
          </a:prstGeom>
        </p:spPr>
      </p:pic>
      <p:pic>
        <p:nvPicPr>
          <p:cNvPr id="8201" name="Picture 9" descr="Grupo El Cachirulo | Celebraciones y Bodas en Zaragoza">
            <a:extLst>
              <a:ext uri="{FF2B5EF4-FFF2-40B4-BE49-F238E27FC236}">
                <a16:creationId xmlns:a16="http://schemas.microsoft.com/office/drawing/2014/main" id="{34CF1937-A310-4834-A083-599C95D56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125" y="4528189"/>
            <a:ext cx="4556902" cy="160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7C5954C-B5F5-46E8-91D3-4587396DEBAD}"/>
              </a:ext>
            </a:extLst>
          </p:cNvPr>
          <p:cNvSpPr/>
          <p:nvPr/>
        </p:nvSpPr>
        <p:spPr>
          <a:xfrm>
            <a:off x="0" y="1931542"/>
            <a:ext cx="863029" cy="492645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61871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unnam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6879" y="6380867"/>
            <a:ext cx="498877" cy="413133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7D89697C-4C35-4836-B9FF-936B679D2552}"/>
              </a:ext>
            </a:extLst>
          </p:cNvPr>
          <p:cNvSpPr/>
          <p:nvPr/>
        </p:nvSpPr>
        <p:spPr>
          <a:xfrm>
            <a:off x="8794678" y="6132904"/>
            <a:ext cx="1222624" cy="661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17F8CC84-A1A9-452E-881A-B4D03F745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9" t="19383" r="30130" b="10365"/>
          <a:stretch>
            <a:fillRect/>
          </a:stretch>
        </p:blipFill>
        <p:spPr bwMode="auto">
          <a:xfrm>
            <a:off x="1993187" y="463012"/>
            <a:ext cx="9503594" cy="5793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2AF20537-1D5A-4B34-8458-B1ECA13C9DDC}"/>
              </a:ext>
            </a:extLst>
          </p:cNvPr>
          <p:cNvSpPr/>
          <p:nvPr/>
        </p:nvSpPr>
        <p:spPr>
          <a:xfrm>
            <a:off x="0" y="1931542"/>
            <a:ext cx="863029" cy="492645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49657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unnam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6879" y="6380867"/>
            <a:ext cx="498877" cy="413133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7D89697C-4C35-4836-B9FF-936B679D2552}"/>
              </a:ext>
            </a:extLst>
          </p:cNvPr>
          <p:cNvSpPr/>
          <p:nvPr/>
        </p:nvSpPr>
        <p:spPr>
          <a:xfrm>
            <a:off x="8794678" y="6132904"/>
            <a:ext cx="1222624" cy="661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2AF20537-1D5A-4B34-8458-B1ECA13C9DDC}"/>
              </a:ext>
            </a:extLst>
          </p:cNvPr>
          <p:cNvSpPr/>
          <p:nvPr/>
        </p:nvSpPr>
        <p:spPr>
          <a:xfrm>
            <a:off x="0" y="1931542"/>
            <a:ext cx="863029" cy="492645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82EA50-2A20-46DD-A50D-A1F1A9EFFDAB}"/>
              </a:ext>
            </a:extLst>
          </p:cNvPr>
          <p:cNvSpPr txBox="1"/>
          <p:nvPr/>
        </p:nvSpPr>
        <p:spPr>
          <a:xfrm>
            <a:off x="2381693" y="689239"/>
            <a:ext cx="8442251" cy="5262979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r>
              <a:rPr lang="es-ES" sz="48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ABIERTO A </a:t>
            </a:r>
            <a:r>
              <a:rPr lang="es-ES" sz="4800" b="0" i="0" kern="12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NUEVAS PROPUESTAS </a:t>
            </a:r>
            <a:r>
              <a:rPr lang="es-ES" sz="48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DE CATERING CON ALIMENTOS DE ARAGÓN QUE INCORPORAREMOS AL FOLLETO QUE SE DISTRIBUYE EN TODOS LOS DEPARTAMENTOS DE GOBIERNO DE ARAGÓN</a:t>
            </a:r>
          </a:p>
        </p:txBody>
      </p:sp>
    </p:spTree>
    <p:extLst>
      <p:ext uri="{BB962C8B-B14F-4D97-AF65-F5344CB8AC3E}">
        <p14:creationId xmlns:p14="http://schemas.microsoft.com/office/powerpoint/2010/main" val="3565479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unnam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879" y="6380867"/>
            <a:ext cx="498877" cy="413133"/>
          </a:xfrm>
          <a:prstGeom prst="rect">
            <a:avLst/>
          </a:prstGeom>
        </p:spPr>
      </p:pic>
      <p:pic>
        <p:nvPicPr>
          <p:cNvPr id="8194" name="Picture 2" descr="C:\Users\practicascomunicacio\Desktop\Plantilla AANN\Diapositiva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0"/>
            <a:ext cx="12190412" cy="6856413"/>
          </a:xfrm>
          <a:prstGeom prst="rect">
            <a:avLst/>
          </a:prstGeom>
          <a:noFill/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FB24063E-6E16-4456-BABD-336CC0978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7" t="30690" r="6589" b="8113"/>
          <a:stretch>
            <a:fillRect/>
          </a:stretch>
        </p:blipFill>
        <p:spPr bwMode="auto">
          <a:xfrm>
            <a:off x="1288928" y="912232"/>
            <a:ext cx="10331144" cy="5344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D302009-BF01-42E0-AEDB-FA69E71CA567}"/>
              </a:ext>
            </a:extLst>
          </p:cNvPr>
          <p:cNvSpPr txBox="1"/>
          <p:nvPr/>
        </p:nvSpPr>
        <p:spPr>
          <a:xfrm>
            <a:off x="8733034" y="2753473"/>
            <a:ext cx="2887038" cy="3046988"/>
          </a:xfrm>
          <a:prstGeom prst="rect">
            <a:avLst/>
          </a:prstGeom>
          <a:solidFill>
            <a:schemeClr val="bg1"/>
          </a:solidFill>
        </p:spPr>
        <p:txBody>
          <a:bodyPr wrap="square" numCol="1" spcCol="432000" rtlCol="0">
            <a:spAutoFit/>
          </a:bodyPr>
          <a:lstStyle/>
          <a:p>
            <a:pPr algn="ctr"/>
            <a:r>
              <a:rPr lang="es-ES" sz="28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NO ESTAIS SOLOS </a:t>
            </a:r>
          </a:p>
          <a:p>
            <a:pPr algn="ctr"/>
            <a:endParaRPr lang="es-ES" sz="1400" b="1" dirty="0"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  <a:p>
            <a:pPr algn="ctr"/>
            <a:r>
              <a:rPr lang="es-ES" b="1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Servicio de Asesoramiento</a:t>
            </a:r>
          </a:p>
          <a:p>
            <a:pPr algn="ctr"/>
            <a:endParaRPr lang="es-ES" sz="1400" b="1" dirty="0">
              <a:highlight>
                <a:srgbClr val="FFFF00"/>
              </a:highlight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  <a:p>
            <a:pPr algn="ctr"/>
            <a:r>
              <a:rPr lang="es-ES" b="1" dirty="0">
                <a:highlight>
                  <a:srgbClr val="FFFF00"/>
                </a:highlight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  <a:hlinkClick r:id="rId5"/>
              </a:rPr>
              <a:t>Info@aragonalimentos.es</a:t>
            </a:r>
            <a:endParaRPr lang="es-ES" b="1" dirty="0">
              <a:highlight>
                <a:srgbClr val="FFFF00"/>
              </a:highlight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  <a:p>
            <a:pPr algn="ctr"/>
            <a:endParaRPr lang="es-ES" b="1" dirty="0">
              <a:highlight>
                <a:srgbClr val="FFFF00"/>
              </a:highlight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  <a:p>
            <a:pPr algn="ctr"/>
            <a:endParaRPr lang="es-ES" b="1" dirty="0">
              <a:highlight>
                <a:srgbClr val="FFFF00"/>
              </a:highlight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  <a:p>
            <a:pPr algn="ctr"/>
            <a:r>
              <a:rPr lang="es-ES" b="1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En 2021 hemos resuelto más de 80 consultas</a:t>
            </a:r>
            <a:endParaRPr lang="es-ES" sz="1400" b="1" dirty="0"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  <a:p>
            <a:pPr algn="l"/>
            <a:endParaRPr lang="es-ES" sz="1400" b="1" dirty="0"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  <a:p>
            <a:pPr algn="l"/>
            <a:endParaRPr lang="es-ES" sz="1400" b="0" i="0" kern="1200" dirty="0" err="1">
              <a:solidFill>
                <a:schemeClr val="tx1"/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EAFE997-610E-41B2-8E69-88E82F64E8C1}"/>
              </a:ext>
            </a:extLst>
          </p:cNvPr>
          <p:cNvSpPr/>
          <p:nvPr/>
        </p:nvSpPr>
        <p:spPr>
          <a:xfrm>
            <a:off x="8794678" y="6132904"/>
            <a:ext cx="1222624" cy="661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EEA30C3-5E99-4D5B-9904-2E3B88E1F244}"/>
              </a:ext>
            </a:extLst>
          </p:cNvPr>
          <p:cNvSpPr/>
          <p:nvPr/>
        </p:nvSpPr>
        <p:spPr>
          <a:xfrm>
            <a:off x="1428108" y="2110527"/>
            <a:ext cx="657546" cy="383524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33025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3D99BE39-5BB0-42B9-BB3D-B6EC5B586DD9}"/>
              </a:ext>
            </a:extLst>
          </p:cNvPr>
          <p:cNvSpPr/>
          <p:nvPr/>
        </p:nvSpPr>
        <p:spPr>
          <a:xfrm>
            <a:off x="4736387" y="6287784"/>
            <a:ext cx="266100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266" name="Picture 2" descr="Consejos en hostelería: restaurantes, bares y cafeterías">
            <a:extLst>
              <a:ext uri="{FF2B5EF4-FFF2-40B4-BE49-F238E27FC236}">
                <a16:creationId xmlns:a16="http://schemas.microsoft.com/office/drawing/2014/main" id="{714F95CD-AE36-407D-A949-030F2B494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66463"/>
            <a:ext cx="5096840" cy="5096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ocadillo: ovalado 3">
            <a:extLst>
              <a:ext uri="{FF2B5EF4-FFF2-40B4-BE49-F238E27FC236}">
                <a16:creationId xmlns:a16="http://schemas.microsoft.com/office/drawing/2014/main" id="{29B8B7E2-E130-45D0-ABBC-088A387D8237}"/>
              </a:ext>
            </a:extLst>
          </p:cNvPr>
          <p:cNvSpPr/>
          <p:nvPr/>
        </p:nvSpPr>
        <p:spPr>
          <a:xfrm>
            <a:off x="5000547" y="290066"/>
            <a:ext cx="6544638" cy="4849402"/>
          </a:xfrm>
          <a:prstGeom prst="wedgeEllipseCallout">
            <a:avLst>
              <a:gd name="adj1" fmla="val -79788"/>
              <a:gd name="adj2" fmla="val 1511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BE18CC5-BBC6-4271-A408-E5459A0E2C37}"/>
              </a:ext>
            </a:extLst>
          </p:cNvPr>
          <p:cNvSpPr txBox="1"/>
          <p:nvPr/>
        </p:nvSpPr>
        <p:spPr>
          <a:xfrm>
            <a:off x="5339594" y="1145106"/>
            <a:ext cx="6205591" cy="3139321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ctr"/>
            <a:r>
              <a:rPr lang="es-ES" sz="3300" b="0" i="0" kern="12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Bodoni Ornaments" pitchFamily="2" charset="0"/>
                <a:cs typeface="Calibri" panose="020F0502020204030204" pitchFamily="34" charset="0"/>
              </a:rPr>
              <a:t>Tengo </a:t>
            </a:r>
            <a:r>
              <a:rPr lang="es-ES" sz="3300" b="0" i="0" kern="12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Arial Narrow" panose="020B0606020202030204" pitchFamily="34" charset="0"/>
                <a:ea typeface="Bodoni Ornaments" pitchFamily="2" charset="0"/>
                <a:cs typeface="Calibri" panose="020F0502020204030204" pitchFamily="34" charset="0"/>
              </a:rPr>
              <a:t>problemas para encontrar </a:t>
            </a:r>
            <a:r>
              <a:rPr lang="es-ES" sz="3300" b="0" i="0" kern="12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Bodoni Ornaments" pitchFamily="2" charset="0"/>
                <a:cs typeface="Calibri" panose="020F0502020204030204" pitchFamily="34" charset="0"/>
              </a:rPr>
              <a:t>alimentos con calidad diferenciada (ecológicos, Artesanía Alimentaria …)  </a:t>
            </a:r>
          </a:p>
          <a:p>
            <a:pPr algn="ctr"/>
            <a:r>
              <a:rPr lang="es-ES" sz="3300" b="0" i="0" kern="12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Bodoni Ornaments" pitchFamily="2" charset="0"/>
                <a:cs typeface="Calibri" panose="020F0502020204030204" pitchFamily="34" charset="0"/>
              </a:rPr>
              <a:t>Mis proveedores no sirven este tipo de productos y picotear en distintas empresas me sale caro</a:t>
            </a:r>
            <a:r>
              <a:rPr lang="es-ES" sz="2800" b="0" i="0" kern="12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Bodoni Ornaments" pitchFamily="2" charset="0"/>
                <a:cs typeface="Calibri" panose="020F0502020204030204" pitchFamily="34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2019747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3D99BE39-5BB0-42B9-BB3D-B6EC5B586DD9}"/>
              </a:ext>
            </a:extLst>
          </p:cNvPr>
          <p:cNvSpPr/>
          <p:nvPr/>
        </p:nvSpPr>
        <p:spPr>
          <a:xfrm>
            <a:off x="4736387" y="6287784"/>
            <a:ext cx="266100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DE52D08-70CE-41FC-A57E-16030C42E694}"/>
              </a:ext>
            </a:extLst>
          </p:cNvPr>
          <p:cNvSpPr txBox="1"/>
          <p:nvPr/>
        </p:nvSpPr>
        <p:spPr>
          <a:xfrm>
            <a:off x="1094198" y="1536174"/>
            <a:ext cx="9945384" cy="4062651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ctr"/>
            <a:r>
              <a:rPr lang="es-ES" sz="4300" b="0" i="0" kern="12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Bodoni Ornaments" pitchFamily="2" charset="0"/>
                <a:cs typeface="Calibri" panose="020F0502020204030204" pitchFamily="34" charset="0"/>
              </a:rPr>
              <a:t>En 2023 está previsto la celebración de una </a:t>
            </a:r>
            <a:r>
              <a:rPr lang="es-ES" sz="4300" b="0" i="0" kern="12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Arial Narrow" panose="020B0606020202030204" pitchFamily="34" charset="0"/>
                <a:ea typeface="Bodoni Ornaments" pitchFamily="2" charset="0"/>
                <a:cs typeface="Calibri" panose="020F0502020204030204" pitchFamily="34" charset="0"/>
              </a:rPr>
              <a:t>feria</a:t>
            </a:r>
            <a:r>
              <a:rPr lang="es-ES" sz="4300" b="0" i="0" kern="1200" dirty="0">
                <a:solidFill>
                  <a:schemeClr val="bg1"/>
                </a:solidFill>
                <a:effectLst/>
                <a:latin typeface="Arial Narrow" panose="020B0606020202030204" pitchFamily="34" charset="0"/>
                <a:ea typeface="Bodoni Ornaments" pitchFamily="2" charset="0"/>
                <a:cs typeface="Calibri" panose="020F0502020204030204" pitchFamily="34" charset="0"/>
              </a:rPr>
              <a:t> </a:t>
            </a:r>
            <a:r>
              <a:rPr lang="es-ES" sz="4300" b="0" i="0" kern="12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Bodoni Ornaments" pitchFamily="2" charset="0"/>
                <a:cs typeface="Calibri" panose="020F0502020204030204" pitchFamily="34" charset="0"/>
              </a:rPr>
              <a:t>que conecte a proveedores habituale</a:t>
            </a:r>
            <a:r>
              <a:rPr lang="es-ES" sz="4300" dirty="0">
                <a:latin typeface="Arial Narrow" panose="020B0606020202030204" pitchFamily="34" charset="0"/>
                <a:ea typeface="Bodoni Ornaments" pitchFamily="2" charset="0"/>
                <a:cs typeface="Calibri" panose="020F0502020204030204" pitchFamily="34" charset="0"/>
              </a:rPr>
              <a:t>s del canal HORECA ( </a:t>
            </a:r>
            <a:r>
              <a:rPr lang="es-ES" sz="4300" dirty="0">
                <a:solidFill>
                  <a:schemeClr val="bg1"/>
                </a:solidFill>
                <a:highlight>
                  <a:srgbClr val="808000"/>
                </a:highlight>
                <a:latin typeface="Arial Narrow" panose="020B0606020202030204" pitchFamily="34" charset="0"/>
                <a:ea typeface="Bodoni Ornaments" pitchFamily="2" charset="0"/>
                <a:cs typeface="Calibri" panose="020F0502020204030204" pitchFamily="34" charset="0"/>
              </a:rPr>
              <a:t>MAKRO, </a:t>
            </a:r>
            <a:r>
              <a:rPr lang="es-ES" sz="4300" dirty="0">
                <a:solidFill>
                  <a:schemeClr val="bg1"/>
                </a:solidFill>
                <a:highlight>
                  <a:srgbClr val="808000"/>
                </a:highlight>
                <a:latin typeface="Arial Narrow" panose="020B0606020202030204" pitchFamily="34" charset="0"/>
                <a:cs typeface="Calibri" panose="020F0502020204030204" pitchFamily="34" charset="0"/>
              </a:rPr>
              <a:t>Rezusta, Alberto Polo …</a:t>
            </a:r>
            <a:r>
              <a:rPr lang="es-ES" sz="4300" dirty="0">
                <a:latin typeface="Arial Narrow" panose="020B0606020202030204" pitchFamily="34" charset="0"/>
                <a:cs typeface="Calibri" panose="020F0502020204030204" pitchFamily="34" charset="0"/>
              </a:rPr>
              <a:t>) con productores de alimentos con </a:t>
            </a:r>
            <a:r>
              <a:rPr lang="es-ES" sz="4300" dirty="0">
                <a:solidFill>
                  <a:schemeClr val="bg1"/>
                </a:solidFill>
                <a:highlight>
                  <a:srgbClr val="808000"/>
                </a:highlight>
                <a:latin typeface="Arial Narrow" panose="020B0606020202030204" pitchFamily="34" charset="0"/>
                <a:cs typeface="Calibri" panose="020F0502020204030204" pitchFamily="34" charset="0"/>
              </a:rPr>
              <a:t>calidad diferenciada </a:t>
            </a:r>
            <a:r>
              <a:rPr lang="es-ES" sz="4300" dirty="0">
                <a:latin typeface="Arial Narrow" panose="020B0606020202030204" pitchFamily="34" charset="0"/>
                <a:cs typeface="Calibri" panose="020F0502020204030204" pitchFamily="34" charset="0"/>
              </a:rPr>
              <a:t>y productores </a:t>
            </a:r>
            <a:r>
              <a:rPr lang="es-ES" sz="4300" dirty="0">
                <a:solidFill>
                  <a:schemeClr val="bg1"/>
                </a:solidFill>
                <a:highlight>
                  <a:srgbClr val="808000"/>
                </a:highlight>
                <a:latin typeface="Arial Narrow" panose="020B0606020202030204" pitchFamily="34" charset="0"/>
                <a:cs typeface="Calibri" panose="020F0502020204030204" pitchFamily="34" charset="0"/>
              </a:rPr>
              <a:t>miembros del “Circulo Agroalimentario de Aragón</a:t>
            </a:r>
            <a:r>
              <a:rPr lang="es-ES" sz="4300" dirty="0">
                <a:latin typeface="Arial Narrow" panose="020B0606020202030204" pitchFamily="34" charset="0"/>
                <a:cs typeface="Calibri" panose="020F0502020204030204" pitchFamily="34" charset="0"/>
              </a:rPr>
              <a:t>” </a:t>
            </a:r>
          </a:p>
        </p:txBody>
      </p:sp>
    </p:spTree>
    <p:extLst>
      <p:ext uri="{BB962C8B-B14F-4D97-AF65-F5344CB8AC3E}">
        <p14:creationId xmlns:p14="http://schemas.microsoft.com/office/powerpoint/2010/main" val="42427916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unnam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879" y="6380867"/>
            <a:ext cx="498877" cy="413133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EAFE997-610E-41B2-8E69-88E82F64E8C1}"/>
              </a:ext>
            </a:extLst>
          </p:cNvPr>
          <p:cNvSpPr/>
          <p:nvPr/>
        </p:nvSpPr>
        <p:spPr>
          <a:xfrm>
            <a:off x="8794678" y="6132904"/>
            <a:ext cx="1222624" cy="661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DE6326C6-B93A-45F9-BDCF-8FE207C06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24342" r="41331" b="17580"/>
          <a:stretch>
            <a:fillRect/>
          </a:stretch>
        </p:blipFill>
        <p:spPr bwMode="auto">
          <a:xfrm>
            <a:off x="408351" y="1396902"/>
            <a:ext cx="6518047" cy="3935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8544EE1-AB4A-4C02-817E-D2FC28CC9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468" y="431157"/>
            <a:ext cx="4047803" cy="539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8392C2F-B2EC-45B9-BEB0-83AB457F8265}"/>
              </a:ext>
            </a:extLst>
          </p:cNvPr>
          <p:cNvSpPr txBox="1"/>
          <p:nvPr/>
        </p:nvSpPr>
        <p:spPr>
          <a:xfrm>
            <a:off x="1900719" y="595901"/>
            <a:ext cx="4613097" cy="523220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r>
              <a:rPr lang="es-ES" sz="2800" b="1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Precedente con </a:t>
            </a:r>
            <a:r>
              <a:rPr lang="es-ES" sz="2800" b="1" i="0" kern="12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Alcampo</a:t>
            </a:r>
            <a:endParaRPr lang="es-ES" sz="2800" b="1" i="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CCE67D8-E59D-44A7-9943-2A9147E5411B}"/>
              </a:ext>
            </a:extLst>
          </p:cNvPr>
          <p:cNvSpPr/>
          <p:nvPr/>
        </p:nvSpPr>
        <p:spPr>
          <a:xfrm>
            <a:off x="4736387" y="6287784"/>
            <a:ext cx="266100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92B7529-0C91-4791-BB58-80D2F45055DF}"/>
              </a:ext>
            </a:extLst>
          </p:cNvPr>
          <p:cNvSpPr txBox="1"/>
          <p:nvPr/>
        </p:nvSpPr>
        <p:spPr>
          <a:xfrm>
            <a:off x="663166" y="5425609"/>
            <a:ext cx="6826695" cy="738664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r>
              <a:rPr lang="es-ES" sz="2100" b="0" i="0" dirty="0" err="1">
                <a:solidFill>
                  <a:srgbClr val="161616"/>
                </a:solidFill>
                <a:effectLst/>
                <a:latin typeface="Arial Narrow" panose="020B0606020202030204" pitchFamily="34" charset="0"/>
              </a:rPr>
              <a:t>Alcampo</a:t>
            </a:r>
            <a:r>
              <a:rPr lang="es-ES" sz="2100" b="0" i="0" dirty="0">
                <a:solidFill>
                  <a:srgbClr val="161616"/>
                </a:solidFill>
                <a:effectLst/>
                <a:latin typeface="Arial Narrow" panose="020B0606020202030204" pitchFamily="34" charset="0"/>
              </a:rPr>
              <a:t> realizó en el año 2021 compras a </a:t>
            </a:r>
            <a:r>
              <a:rPr lang="es-ES" sz="2100" b="1" i="0" dirty="0">
                <a:solidFill>
                  <a:srgbClr val="161616"/>
                </a:solidFill>
                <a:effectLst/>
                <a:latin typeface="Arial Narrow" panose="020B0606020202030204" pitchFamily="34" charset="0"/>
              </a:rPr>
              <a:t>400 proveedores de productos aragoneses</a:t>
            </a:r>
            <a:r>
              <a:rPr lang="es-ES" sz="2100" b="0" i="0" dirty="0">
                <a:solidFill>
                  <a:srgbClr val="161616"/>
                </a:solidFill>
                <a:effectLst/>
                <a:latin typeface="Arial Narrow" panose="020B0606020202030204" pitchFamily="34" charset="0"/>
              </a:rPr>
              <a:t> por valor de 218 millones de euros,</a:t>
            </a:r>
            <a:endParaRPr lang="es-ES" sz="2100" b="0" i="0" kern="1200" dirty="0">
              <a:solidFill>
                <a:schemeClr val="tx1"/>
              </a:solidFill>
              <a:effectLst/>
              <a:latin typeface="Arial Narrow" panose="020B0606020202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2028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unnam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879" y="6380867"/>
            <a:ext cx="498877" cy="413133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EAFE997-610E-41B2-8E69-88E82F64E8C1}"/>
              </a:ext>
            </a:extLst>
          </p:cNvPr>
          <p:cNvSpPr/>
          <p:nvPr/>
        </p:nvSpPr>
        <p:spPr>
          <a:xfrm>
            <a:off x="8794678" y="6132904"/>
            <a:ext cx="1222624" cy="661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CCE67D8-E59D-44A7-9943-2A9147E5411B}"/>
              </a:ext>
            </a:extLst>
          </p:cNvPr>
          <p:cNvSpPr/>
          <p:nvPr/>
        </p:nvSpPr>
        <p:spPr>
          <a:xfrm>
            <a:off x="4736387" y="6287784"/>
            <a:ext cx="266100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0AAC015-857D-4D64-A696-E44D94657333}"/>
              </a:ext>
            </a:extLst>
          </p:cNvPr>
          <p:cNvSpPr txBox="1"/>
          <p:nvPr/>
        </p:nvSpPr>
        <p:spPr>
          <a:xfrm>
            <a:off x="769965" y="1731793"/>
            <a:ext cx="11168008" cy="3647152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ctr"/>
            <a:r>
              <a:rPr lang="es-ES" sz="77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¿Alguien ha oído hablar del </a:t>
            </a:r>
            <a:r>
              <a:rPr lang="es-ES" sz="7700" b="0" i="0" kern="12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Círculo Agroalimentario </a:t>
            </a:r>
          </a:p>
          <a:p>
            <a:pPr algn="ctr"/>
            <a:r>
              <a:rPr lang="es-ES" sz="7700" b="0" i="0" kern="12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de Aragón </a:t>
            </a:r>
            <a:r>
              <a:rPr lang="es-ES" sz="77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138155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6A3CC5B-5CD9-4EC1-B695-F1C378BDA421}"/>
              </a:ext>
            </a:extLst>
          </p:cNvPr>
          <p:cNvSpPr txBox="1"/>
          <p:nvPr/>
        </p:nvSpPr>
        <p:spPr>
          <a:xfrm>
            <a:off x="986798" y="2220413"/>
            <a:ext cx="10705672" cy="3400931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ctr"/>
            <a:r>
              <a:rPr lang="es-ES" sz="4400" b="1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INSTRUMENTO DE TRABAJO de la DGIPA </a:t>
            </a:r>
          </a:p>
          <a:p>
            <a:pPr algn="ctr"/>
            <a:r>
              <a:rPr lang="es-ES" sz="4400" b="1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PARA LOGRAR </a:t>
            </a:r>
          </a:p>
          <a:p>
            <a:pPr algn="ctr"/>
            <a:r>
              <a:rPr lang="es-ES" sz="9900" b="1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“CAPILARIDAD”</a:t>
            </a:r>
          </a:p>
          <a:p>
            <a:pPr algn="ctr"/>
            <a:r>
              <a:rPr lang="es-ES" sz="2800" b="1" dirty="0">
                <a:latin typeface="Arial Narrow" panose="020B0606020202030204" pitchFamily="34" charset="0"/>
                <a:ea typeface="Bodoni Ornaments" pitchFamily="2" charset="0"/>
                <a:cs typeface="Calibri" panose="020F0502020204030204" pitchFamily="34" charset="0"/>
              </a:rPr>
              <a:t>Y más…</a:t>
            </a:r>
            <a:r>
              <a:rPr lang="es-ES" sz="2800" b="1" i="0" kern="12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Bodoni Ornaments" pitchFamily="2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6938AB1-BDF4-4E00-84F0-04E0F2E089BB}"/>
              </a:ext>
            </a:extLst>
          </p:cNvPr>
          <p:cNvSpPr txBox="1"/>
          <p:nvPr/>
        </p:nvSpPr>
        <p:spPr>
          <a:xfrm>
            <a:off x="2892056" y="1030699"/>
            <a:ext cx="7761767" cy="769441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r>
              <a:rPr lang="es-ES" sz="4400" b="1" dirty="0">
                <a:latin typeface="Arial Narrow" panose="020B0606020202030204" pitchFamily="34" charset="0"/>
                <a:ea typeface="Bodoni Ornaments" pitchFamily="2" charset="0"/>
                <a:cs typeface="Calibri" panose="020F0502020204030204" pitchFamily="34" charset="0"/>
              </a:rPr>
              <a:t>En pocas palabras …</a:t>
            </a:r>
            <a:endParaRPr lang="es-ES" sz="4400" b="1" i="0" kern="1200" dirty="0">
              <a:solidFill>
                <a:schemeClr val="tx1"/>
              </a:solidFill>
              <a:effectLst/>
              <a:latin typeface="Arial Narrow" panose="020B0606020202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1EE08F5-E4A2-4584-BBDB-78623C1530E9}"/>
              </a:ext>
            </a:extLst>
          </p:cNvPr>
          <p:cNvSpPr/>
          <p:nvPr/>
        </p:nvSpPr>
        <p:spPr>
          <a:xfrm>
            <a:off x="4736387" y="6287784"/>
            <a:ext cx="266100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87634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6838EC4-EE59-49A6-9F31-C369AB07C629}"/>
              </a:ext>
            </a:extLst>
          </p:cNvPr>
          <p:cNvSpPr txBox="1"/>
          <p:nvPr/>
        </p:nvSpPr>
        <p:spPr>
          <a:xfrm>
            <a:off x="1047964" y="1232899"/>
            <a:ext cx="10150867" cy="4431983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ctr"/>
            <a:r>
              <a:rPr lang="es-ES" sz="44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“Círculo Agroalimentario de Aragón” </a:t>
            </a:r>
          </a:p>
          <a:p>
            <a:pPr algn="ctr"/>
            <a:r>
              <a:rPr lang="es-ES" sz="4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una </a:t>
            </a:r>
            <a:r>
              <a:rPr lang="es-ES" sz="4400" dirty="0">
                <a:solidFill>
                  <a:schemeClr val="bg1"/>
                </a:solidFill>
                <a:highlight>
                  <a:srgbClr val="808000"/>
                </a:highlight>
                <a:latin typeface="Arial Narrow" panose="020B0606020202030204" pitchFamily="34" charset="0"/>
                <a:cs typeface="Times New Roman" panose="02020603050405020304" pitchFamily="18" charset="0"/>
              </a:rPr>
              <a:t>comunidad </a:t>
            </a:r>
            <a:r>
              <a:rPr lang="es-ES" sz="4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ES" sz="4400" dirty="0">
                <a:solidFill>
                  <a:schemeClr val="bg1"/>
                </a:solidFill>
                <a:highlight>
                  <a:srgbClr val="808000"/>
                </a:highlight>
                <a:latin typeface="Arial Narrow" panose="020B0606020202030204" pitchFamily="34" charset="0"/>
                <a:cs typeface="Times New Roman" panose="02020603050405020304" pitchFamily="18" charset="0"/>
              </a:rPr>
              <a:t>trabajo en red </a:t>
            </a:r>
            <a:r>
              <a:rPr lang="es-ES" sz="4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aúna a los principales actores del ecosistema agroalimentario aragonés y a todo aquel que </a:t>
            </a:r>
            <a:r>
              <a:rPr lang="es-ES" sz="44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valore</a:t>
            </a:r>
            <a:r>
              <a:rPr lang="es-ES" sz="4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los Alimentos de Aragón y quiera </a:t>
            </a:r>
            <a:r>
              <a:rPr lang="es-ES" sz="44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contribuir</a:t>
            </a:r>
            <a:r>
              <a:rPr lang="es-ES" sz="4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su </a:t>
            </a:r>
            <a:r>
              <a:rPr lang="es-ES" sz="44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conocimiento</a:t>
            </a:r>
            <a:r>
              <a:rPr lang="es-ES" sz="4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s-ES" sz="44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reconocimiento</a:t>
            </a:r>
            <a:r>
              <a:rPr lang="es-ES" sz="4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s-ES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s-ES" sz="18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" sz="1400" b="0" i="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D99BE39-5BB0-42B9-BB3D-B6EC5B586DD9}"/>
              </a:ext>
            </a:extLst>
          </p:cNvPr>
          <p:cNvSpPr/>
          <p:nvPr/>
        </p:nvSpPr>
        <p:spPr>
          <a:xfrm>
            <a:off x="4736387" y="6287784"/>
            <a:ext cx="266100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53898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E3A0677-E99C-42D2-9D9C-5790F1621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353" y="1299796"/>
            <a:ext cx="6144056" cy="4526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1F059BF-4E0F-43D0-AC60-4C139B4BCE99}"/>
              </a:ext>
            </a:extLst>
          </p:cNvPr>
          <p:cNvSpPr txBox="1"/>
          <p:nvPr/>
        </p:nvSpPr>
        <p:spPr>
          <a:xfrm>
            <a:off x="5677645" y="1776603"/>
            <a:ext cx="3565132" cy="353943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r>
              <a:rPr lang="es-ES" sz="1700" b="1" dirty="0">
                <a:latin typeface="Calibri" panose="020F0502020204030204" pitchFamily="34" charset="0"/>
                <a:cs typeface="Calibri" panose="020F0502020204030204" pitchFamily="34" charset="0"/>
              </a:rPr>
              <a:t>(Abierta)</a:t>
            </a:r>
            <a:r>
              <a:rPr lang="es-ES" sz="1700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 </a:t>
            </a:r>
            <a:endParaRPr lang="es-ES" sz="1700" b="0" i="0" kern="1200" dirty="0"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0CB170-7E3B-43DA-BC7E-B76448D549B3}"/>
              </a:ext>
            </a:extLst>
          </p:cNvPr>
          <p:cNvSpPr txBox="1"/>
          <p:nvPr/>
        </p:nvSpPr>
        <p:spPr>
          <a:xfrm>
            <a:off x="6640722" y="3545285"/>
            <a:ext cx="2045568" cy="477054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r>
              <a:rPr lang="es-ES" sz="1700" b="1" dirty="0">
                <a:latin typeface="Calibri" panose="020F0502020204030204" pitchFamily="34" charset="0"/>
                <a:cs typeface="Calibri" panose="020F0502020204030204" pitchFamily="34" charset="0"/>
              </a:rPr>
              <a:t>(Transversal)</a:t>
            </a:r>
            <a:r>
              <a:rPr lang="es-ES" sz="2500" b="1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 </a:t>
            </a:r>
            <a:endParaRPr lang="es-ES" sz="2500" b="1" i="0" kern="1200" dirty="0"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A955144-9EC5-4A81-804A-B8AC9D99A1FA}"/>
              </a:ext>
            </a:extLst>
          </p:cNvPr>
          <p:cNvSpPr txBox="1"/>
          <p:nvPr/>
        </p:nvSpPr>
        <p:spPr>
          <a:xfrm>
            <a:off x="5520841" y="5681377"/>
            <a:ext cx="2045568" cy="353943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r>
              <a:rPr lang="es-ES" sz="1700" b="1" dirty="0">
                <a:latin typeface="Calibri" panose="020F0502020204030204" pitchFamily="34" charset="0"/>
                <a:cs typeface="Calibri" panose="020F0502020204030204" pitchFamily="34" charset="0"/>
              </a:rPr>
              <a:t>(Rápida)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046AB7A-E45D-4763-917C-B3237CB456C5}"/>
              </a:ext>
            </a:extLst>
          </p:cNvPr>
          <p:cNvSpPr txBox="1"/>
          <p:nvPr/>
        </p:nvSpPr>
        <p:spPr>
          <a:xfrm>
            <a:off x="2512196" y="5617296"/>
            <a:ext cx="2045568" cy="523220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r>
              <a:rPr lang="es-ES" sz="1700" b="1" dirty="0">
                <a:latin typeface="Calibri" panose="020F0502020204030204" pitchFamily="34" charset="0"/>
                <a:cs typeface="Calibri" panose="020F0502020204030204" pitchFamily="34" charset="0"/>
              </a:rPr>
              <a:t>(Prototipo)</a:t>
            </a:r>
            <a:r>
              <a:rPr lang="es-ES" sz="2800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 </a:t>
            </a:r>
            <a:endParaRPr lang="es-ES" sz="2800" b="0" i="0" kern="1200" dirty="0"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D0C8F4F-C0B4-4230-B7B5-96773286F142}"/>
              </a:ext>
            </a:extLst>
          </p:cNvPr>
          <p:cNvSpPr txBox="1"/>
          <p:nvPr/>
        </p:nvSpPr>
        <p:spPr>
          <a:xfrm>
            <a:off x="841325" y="3560346"/>
            <a:ext cx="2442993" cy="477054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r>
              <a:rPr lang="es-ES" sz="1700" b="1" dirty="0">
                <a:latin typeface="Calibri" panose="020F0502020204030204" pitchFamily="34" charset="0"/>
                <a:cs typeface="Calibri" panose="020F0502020204030204" pitchFamily="34" charset="0"/>
              </a:rPr>
              <a:t>(Cooperación)</a:t>
            </a:r>
            <a:r>
              <a:rPr lang="es-ES" sz="2500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 </a:t>
            </a:r>
            <a:endParaRPr lang="es-ES" sz="2500" b="0" i="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59C3603-69FE-47DA-A36C-F7B3F6156203}"/>
              </a:ext>
            </a:extLst>
          </p:cNvPr>
          <p:cNvSpPr txBox="1"/>
          <p:nvPr/>
        </p:nvSpPr>
        <p:spPr>
          <a:xfrm>
            <a:off x="1833153" y="1683811"/>
            <a:ext cx="3087833" cy="353943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r>
              <a:rPr lang="es-ES" sz="1700" b="1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(Tecnológica)</a:t>
            </a:r>
            <a:r>
              <a:rPr lang="es-ES" sz="1700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 </a:t>
            </a:r>
            <a:endParaRPr lang="es-ES" sz="1700" b="0" i="0" kern="1200" dirty="0"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FAAE82F-5143-45AF-89D3-1BC64CA72701}"/>
              </a:ext>
            </a:extLst>
          </p:cNvPr>
          <p:cNvSpPr/>
          <p:nvPr/>
        </p:nvSpPr>
        <p:spPr>
          <a:xfrm>
            <a:off x="4542522" y="6244723"/>
            <a:ext cx="266100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8" name="Picture 4" descr="HIP | Hexágono de la innovación pública">
            <a:extLst>
              <a:ext uri="{FF2B5EF4-FFF2-40B4-BE49-F238E27FC236}">
                <a16:creationId xmlns:a16="http://schemas.microsoft.com/office/drawing/2014/main" id="{6030143B-7E69-49DE-BD46-6D95FDE87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9804" y="4898356"/>
            <a:ext cx="1393536" cy="959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69902139-3E58-418E-A432-6DB0E0E8F7DB}"/>
              </a:ext>
            </a:extLst>
          </p:cNvPr>
          <p:cNvSpPr txBox="1"/>
          <p:nvPr/>
        </p:nvSpPr>
        <p:spPr>
          <a:xfrm>
            <a:off x="1940526" y="445304"/>
            <a:ext cx="6745764" cy="553998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r>
              <a:rPr lang="es-ES" sz="3000" b="1" i="0" kern="12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Arial Narrow" panose="020B0606020202030204" pitchFamily="34" charset="0"/>
                <a:ea typeface="Bodoni Ornaments" pitchFamily="2" charset="0"/>
                <a:cs typeface="Calibri" panose="020F0502020204030204" pitchFamily="34" charset="0"/>
              </a:rPr>
              <a:t>H</a:t>
            </a:r>
            <a:r>
              <a:rPr lang="es-ES" sz="3000" b="1" i="0" kern="12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Bodoni Ornaments" pitchFamily="2" charset="0"/>
                <a:cs typeface="Calibri" panose="020F0502020204030204" pitchFamily="34" charset="0"/>
              </a:rPr>
              <a:t>EXÁGONO DE LA </a:t>
            </a:r>
            <a:r>
              <a:rPr lang="es-ES" sz="3000" b="1" i="0" kern="12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Arial Narrow" panose="020B0606020202030204" pitchFamily="34" charset="0"/>
                <a:ea typeface="Bodoni Ornaments" pitchFamily="2" charset="0"/>
                <a:cs typeface="Calibri" panose="020F0502020204030204" pitchFamily="34" charset="0"/>
              </a:rPr>
              <a:t>I</a:t>
            </a:r>
            <a:r>
              <a:rPr lang="es-ES" sz="3000" b="1" i="0" kern="1200" dirty="0">
                <a:effectLst/>
                <a:latin typeface="Arial Narrow" panose="020B0606020202030204" pitchFamily="34" charset="0"/>
                <a:ea typeface="Bodoni Ornaments" pitchFamily="2" charset="0"/>
                <a:cs typeface="Calibri" panose="020F0502020204030204" pitchFamily="34" charset="0"/>
              </a:rPr>
              <a:t>NNOVACIÓN</a:t>
            </a:r>
            <a:r>
              <a:rPr lang="es-ES" sz="3000" b="1" i="0" kern="12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Bodoni Ornaments" pitchFamily="2" charset="0"/>
                <a:cs typeface="Calibri" panose="020F0502020204030204" pitchFamily="34" charset="0"/>
              </a:rPr>
              <a:t> </a:t>
            </a:r>
            <a:r>
              <a:rPr lang="es-ES" sz="3000" b="1" i="0" kern="12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Arial Narrow" panose="020B0606020202030204" pitchFamily="34" charset="0"/>
                <a:ea typeface="Bodoni Ornaments" pitchFamily="2" charset="0"/>
                <a:cs typeface="Calibri" panose="020F0502020204030204" pitchFamily="34" charset="0"/>
              </a:rPr>
              <a:t>P</a:t>
            </a:r>
            <a:r>
              <a:rPr lang="es-ES" sz="3000" b="1" i="0" kern="12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Bodoni Ornaments" pitchFamily="2" charset="0"/>
                <a:cs typeface="Calibri" panose="020F0502020204030204" pitchFamily="34" charset="0"/>
              </a:rPr>
              <a:t>ÚBLICA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3300B42-B2F4-4097-B543-176D27E69B64}"/>
              </a:ext>
            </a:extLst>
          </p:cNvPr>
          <p:cNvSpPr txBox="1"/>
          <p:nvPr/>
        </p:nvSpPr>
        <p:spPr>
          <a:xfrm>
            <a:off x="8708223" y="4022339"/>
            <a:ext cx="8153109" cy="646331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r>
              <a:rPr lang="es-ES" sz="3600" b="1" i="0" kern="12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Principios HIP </a:t>
            </a:r>
            <a:endParaRPr lang="es-ES" sz="3700" b="1" i="0" kern="1200" dirty="0">
              <a:solidFill>
                <a:schemeClr val="bg1"/>
              </a:solidFill>
              <a:effectLst/>
              <a:highlight>
                <a:srgbClr val="808000"/>
              </a:highlight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A431AA9-2B04-427A-9586-AE4CB9B8E4F3}"/>
              </a:ext>
            </a:extLst>
          </p:cNvPr>
          <p:cNvSpPr txBox="1"/>
          <p:nvPr/>
        </p:nvSpPr>
        <p:spPr>
          <a:xfrm>
            <a:off x="8382205" y="1308280"/>
            <a:ext cx="3439496" cy="2062103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ctr"/>
            <a:r>
              <a:rPr lang="es-ES" sz="3200" b="1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Las instituciones se relacionen con los ciudadanos de forma horizontal</a:t>
            </a:r>
          </a:p>
        </p:txBody>
      </p:sp>
    </p:spTree>
    <p:extLst>
      <p:ext uri="{BB962C8B-B14F-4D97-AF65-F5344CB8AC3E}">
        <p14:creationId xmlns:p14="http://schemas.microsoft.com/office/powerpoint/2010/main" val="36936062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FAAE82F-5143-45AF-89D3-1BC64CA72701}"/>
              </a:ext>
            </a:extLst>
          </p:cNvPr>
          <p:cNvSpPr/>
          <p:nvPr/>
        </p:nvSpPr>
        <p:spPr>
          <a:xfrm>
            <a:off x="4542522" y="6244723"/>
            <a:ext cx="266100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F3BFFE3C-0A56-4975-B60F-0354FFCA76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3510072"/>
              </p:ext>
            </p:extLst>
          </p:nvPr>
        </p:nvGraphicFramePr>
        <p:xfrm>
          <a:off x="-1701210" y="661233"/>
          <a:ext cx="12770997" cy="5449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789F94F2-E05A-47B2-87FD-0823EE26ABF4}"/>
              </a:ext>
            </a:extLst>
          </p:cNvPr>
          <p:cNvSpPr txBox="1"/>
          <p:nvPr/>
        </p:nvSpPr>
        <p:spPr>
          <a:xfrm>
            <a:off x="7203528" y="839972"/>
            <a:ext cx="4875058" cy="4078039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r>
              <a:rPr lang="es-ES" sz="3700" b="1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Composición del Círculo Agroalimentario de Aragón </a:t>
            </a:r>
          </a:p>
          <a:p>
            <a:pPr algn="l"/>
            <a:endParaRPr lang="es-ES" sz="3700" b="0" i="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  <a:p>
            <a:pPr algn="l"/>
            <a:endParaRPr lang="es-ES" sz="3700" dirty="0"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  <a:p>
            <a:pPr algn="l"/>
            <a:r>
              <a:rPr lang="es-ES" sz="3700" b="1" dirty="0">
                <a:solidFill>
                  <a:schemeClr val="bg1"/>
                </a:solidFill>
                <a:highlight>
                  <a:srgbClr val="808000"/>
                </a:highlight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340 miembros </a:t>
            </a:r>
          </a:p>
          <a:p>
            <a:pPr algn="l"/>
            <a:r>
              <a:rPr lang="es-ES" sz="37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4% </a:t>
            </a:r>
            <a:r>
              <a:rPr lang="es-ES" sz="3700" b="0" i="0" kern="12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Horeca</a:t>
            </a:r>
            <a:endParaRPr lang="es-ES" sz="3700" b="0" i="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1872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D6491850-C2A7-4862-885A-45517990A75B}"/>
              </a:ext>
            </a:extLst>
          </p:cNvPr>
          <p:cNvSpPr/>
          <p:nvPr/>
        </p:nvSpPr>
        <p:spPr>
          <a:xfrm>
            <a:off x="4474028" y="6244723"/>
            <a:ext cx="266100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B6D8E65-34BB-4575-8CAB-2771C8CB62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30" r="2745" b="6310"/>
          <a:stretch/>
        </p:blipFill>
        <p:spPr bwMode="auto">
          <a:xfrm>
            <a:off x="1252529" y="1294544"/>
            <a:ext cx="9686942" cy="438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51899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D6491850-C2A7-4862-885A-45517990A75B}"/>
              </a:ext>
            </a:extLst>
          </p:cNvPr>
          <p:cNvSpPr/>
          <p:nvPr/>
        </p:nvSpPr>
        <p:spPr>
          <a:xfrm>
            <a:off x="4542522" y="6244723"/>
            <a:ext cx="266100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7B1A9D1-5ACE-4BA5-AA62-EF90A0899502}"/>
              </a:ext>
            </a:extLst>
          </p:cNvPr>
          <p:cNvSpPr txBox="1"/>
          <p:nvPr/>
        </p:nvSpPr>
        <p:spPr>
          <a:xfrm>
            <a:off x="2619910" y="2085653"/>
            <a:ext cx="7541232" cy="2462213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l"/>
            <a:r>
              <a:rPr lang="es-ES" sz="7700" dirty="0">
                <a:latin typeface="Arial Narrow" panose="020B0606020202030204" pitchFamily="34" charset="0"/>
                <a:ea typeface="Bodoni Ornaments" pitchFamily="2" charset="0"/>
                <a:cs typeface="Calibri" panose="020F0502020204030204" pitchFamily="34" charset="0"/>
              </a:rPr>
              <a:t>¿Qué supone estar dentro del Círculo?</a:t>
            </a:r>
            <a:endParaRPr lang="es-ES" sz="7700" b="0" i="0" kern="1200" dirty="0">
              <a:solidFill>
                <a:schemeClr val="tx1"/>
              </a:solidFill>
              <a:effectLst/>
              <a:latin typeface="Arial Narrow" panose="020B0606020202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6650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DADBB38-3517-415F-9426-1A0722243123}"/>
              </a:ext>
            </a:extLst>
          </p:cNvPr>
          <p:cNvSpPr txBox="1"/>
          <p:nvPr/>
        </p:nvSpPr>
        <p:spPr>
          <a:xfrm>
            <a:off x="1125278" y="1536174"/>
            <a:ext cx="10496107" cy="4708981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ctr"/>
            <a:r>
              <a:rPr lang="es-ES" sz="6000" b="1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ESCUCHARNOS UNOS A OTROS  </a:t>
            </a:r>
          </a:p>
          <a:p>
            <a:pPr algn="ctr"/>
            <a:r>
              <a:rPr lang="es-ES" sz="6000" b="1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COMPARTIR  - APRENDER</a:t>
            </a:r>
          </a:p>
          <a:p>
            <a:pPr algn="ctr"/>
            <a:r>
              <a:rPr lang="es-ES" sz="6000" b="1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VALORAR LO QUE SOMOS </a:t>
            </a:r>
          </a:p>
          <a:p>
            <a:pPr algn="ctr"/>
            <a:r>
              <a:rPr lang="es-ES" sz="6000" b="1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 HACERNOS FUERTES</a:t>
            </a:r>
          </a:p>
          <a:p>
            <a:pPr algn="ctr"/>
            <a:r>
              <a:rPr lang="es-ES" sz="6000" b="1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… </a:t>
            </a:r>
            <a:endParaRPr lang="es-ES" sz="6000" b="1" i="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E373E29-26C4-4C76-97D8-599933C9FA1C}"/>
              </a:ext>
            </a:extLst>
          </p:cNvPr>
          <p:cNvSpPr/>
          <p:nvPr/>
        </p:nvSpPr>
        <p:spPr>
          <a:xfrm>
            <a:off x="4474028" y="6244723"/>
            <a:ext cx="266100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47116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816313F-4F5F-443D-8E80-DA3DD340B3CD}"/>
              </a:ext>
            </a:extLst>
          </p:cNvPr>
          <p:cNvSpPr txBox="1"/>
          <p:nvPr/>
        </p:nvSpPr>
        <p:spPr>
          <a:xfrm>
            <a:off x="942226" y="1106864"/>
            <a:ext cx="10800708" cy="5357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buFont typeface="Arial Narrow" panose="020B0606020202030204" pitchFamily="34" charset="0"/>
              <a:buChar char="-"/>
            </a:pPr>
            <a:r>
              <a:rPr lang="es-ES" sz="23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Obtener descuentos para su participación </a:t>
            </a:r>
            <a:r>
              <a:rPr lang="es-ES" sz="2300" dirty="0">
                <a:latin typeface="Arial Narrow" panose="020B0606020202030204" pitchFamily="34" charset="0"/>
                <a:cs typeface="Times New Roman" panose="02020603050405020304" pitchFamily="18" charset="0"/>
              </a:rPr>
              <a:t>en ferias y exposiciones con </a:t>
            </a:r>
            <a:r>
              <a:rPr lang="es-ES" sz="23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presencia agrupada</a:t>
            </a:r>
            <a:endParaRPr lang="es-ES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Arial Narrow" panose="020B0606020202030204" pitchFamily="34" charset="0"/>
              <a:buChar char="-"/>
            </a:pPr>
            <a:r>
              <a:rPr lang="es-ES" sz="23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Participar </a:t>
            </a:r>
            <a:r>
              <a:rPr lang="es-ES" sz="23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eventos organizados exclusivamente para miembros</a:t>
            </a:r>
            <a:endParaRPr lang="es-ES" sz="2300" dirty="0">
              <a:solidFill>
                <a:schemeClr val="bg1"/>
              </a:solidFill>
              <a:effectLst/>
              <a:highlight>
                <a:srgbClr val="8080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Arial Narrow" panose="020B0606020202030204" pitchFamily="34" charset="0"/>
              <a:buChar char="-"/>
            </a:pPr>
            <a:r>
              <a:rPr lang="es-ES" sz="23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Información de primera mano </a:t>
            </a:r>
            <a:r>
              <a:rPr lang="es-ES" sz="23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sobre las actividades de promoción de Alimentos de Aragón</a:t>
            </a:r>
            <a:endParaRPr lang="es-ES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Arial Narrow" panose="020B0606020202030204" pitchFamily="34" charset="0"/>
              <a:buChar char="-"/>
            </a:pPr>
            <a:r>
              <a:rPr lang="es-ES" sz="23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Acceso a patrocinios de interés en los que participemos desde Alimentos de Aragón </a:t>
            </a:r>
            <a:endParaRPr lang="es-ES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Arial Narrow" panose="020B0606020202030204" pitchFamily="34" charset="0"/>
              <a:buChar char="-"/>
            </a:pPr>
            <a:r>
              <a:rPr lang="es-ES" sz="23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Aprovechar los espacios promocionales gratuitos o a precios preferenciales que tengan lugar a través de nuestros</a:t>
            </a:r>
            <a:r>
              <a:rPr lang="es-ES" sz="2300" dirty="0">
                <a:effectLst/>
                <a:highlight>
                  <a:srgbClr val="808000"/>
                </a:highligh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3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patrocinios</a:t>
            </a:r>
            <a:r>
              <a:rPr lang="es-ES" sz="2300" dirty="0">
                <a:solidFill>
                  <a:schemeClr val="bg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S" sz="23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Arial Narrow" panose="020B0606020202030204" pitchFamily="34" charset="0"/>
              <a:buChar char="-"/>
            </a:pPr>
            <a:r>
              <a:rPr lang="es-ES" sz="23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Participar, en su caso, en los espacios contratados dentro del </a:t>
            </a:r>
            <a:r>
              <a:rPr lang="es-ES" sz="23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 de medios de Alimentos de Aragón </a:t>
            </a:r>
            <a:endParaRPr lang="es-ES" sz="2300" dirty="0">
              <a:solidFill>
                <a:schemeClr val="bg1"/>
              </a:solidFill>
              <a:effectLst/>
              <a:highlight>
                <a:srgbClr val="8080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Arial Narrow" panose="020B0606020202030204" pitchFamily="34" charset="0"/>
              <a:buChar char="-"/>
            </a:pPr>
            <a:r>
              <a:rPr lang="es-ES" sz="23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Participar gratuitamente y acceder prioritariamente a la </a:t>
            </a:r>
            <a:r>
              <a:rPr lang="es-ES" sz="23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formación</a:t>
            </a:r>
            <a:r>
              <a:rPr lang="es-ES" sz="23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organice la DG IPA </a:t>
            </a:r>
            <a:endParaRPr lang="es-ES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Arial Narrow" panose="020B0606020202030204" pitchFamily="34" charset="0"/>
              <a:buChar char="-"/>
            </a:pPr>
            <a:r>
              <a:rPr lang="es-ES" sz="2300" dirty="0">
                <a:solidFill>
                  <a:schemeClr val="bg1"/>
                </a:solidFill>
                <a:effectLst/>
                <a:highlight>
                  <a:srgbClr val="808000"/>
                </a:highligh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Visibilizar su marca </a:t>
            </a:r>
            <a:r>
              <a:rPr lang="es-ES" sz="23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el apartado “Circulo” de la web </a:t>
            </a:r>
            <a:r>
              <a:rPr lang="es-ES" sz="2300" u="sng" dirty="0">
                <a:solidFill>
                  <a:srgbClr val="0000FF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www.aragonalimentos.es</a:t>
            </a:r>
            <a:r>
              <a:rPr lang="es-ES" sz="2300" u="sng" dirty="0">
                <a:solidFill>
                  <a:srgbClr val="0000FF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Arial Narrow" panose="020B0606020202030204" pitchFamily="34" charset="0"/>
              <a:buChar char="-"/>
            </a:pPr>
            <a:r>
              <a:rPr lang="es-ES" sz="23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Idem</a:t>
            </a:r>
            <a:r>
              <a:rPr lang="es-ES" sz="2300" dirty="0">
                <a:latin typeface="Arial Narrow" panose="020B0606020202030204" pitchFamily="34" charset="0"/>
                <a:cs typeface="Times New Roman" panose="02020603050405020304" pitchFamily="18" charset="0"/>
              </a:rPr>
              <a:t> a través de todas </a:t>
            </a:r>
            <a:r>
              <a:rPr lang="es-ES" sz="2300" dirty="0">
                <a:solidFill>
                  <a:schemeClr val="bg1"/>
                </a:solidFill>
                <a:highlight>
                  <a:srgbClr val="808000"/>
                </a:highlight>
                <a:latin typeface="Arial Narrow" panose="020B0606020202030204" pitchFamily="34" charset="0"/>
                <a:cs typeface="Times New Roman" panose="02020603050405020304" pitchFamily="18" charset="0"/>
              </a:rPr>
              <a:t>las </a:t>
            </a:r>
            <a:r>
              <a:rPr lang="es-ES" sz="2300" dirty="0" err="1">
                <a:solidFill>
                  <a:schemeClr val="bg1"/>
                </a:solidFill>
                <a:highlight>
                  <a:srgbClr val="808000"/>
                </a:highlight>
                <a:latin typeface="Arial Narrow" panose="020B0606020202030204" pitchFamily="34" charset="0"/>
                <a:cs typeface="Times New Roman" panose="02020603050405020304" pitchFamily="18" charset="0"/>
              </a:rPr>
              <a:t>newsletters</a:t>
            </a:r>
            <a:r>
              <a:rPr lang="es-ES" sz="2300" dirty="0">
                <a:solidFill>
                  <a:schemeClr val="bg1"/>
                </a:solidFill>
                <a:highlight>
                  <a:srgbClr val="808000"/>
                </a:highlight>
                <a:latin typeface="Arial Narrow" panose="020B0606020202030204" pitchFamily="34" charset="0"/>
                <a:cs typeface="Times New Roman" panose="02020603050405020304" pitchFamily="18" charset="0"/>
              </a:rPr>
              <a:t> y publicaciones </a:t>
            </a:r>
            <a:r>
              <a:rPr lang="es-ES" sz="2300" dirty="0">
                <a:latin typeface="Arial Narrow" panose="020B0606020202030204" pitchFamily="34" charset="0"/>
                <a:cs typeface="Times New Roman" panose="02020603050405020304" pitchFamily="18" charset="0"/>
              </a:rPr>
              <a:t>en nuestras plataformas que comunican sus buenas prácticas a la base de datos de la DG IPA</a:t>
            </a:r>
          </a:p>
          <a:p>
            <a:pPr marL="449580">
              <a:lnSpc>
                <a:spcPct val="115000"/>
              </a:lnSpc>
              <a:spcAft>
                <a:spcPts val="1000"/>
              </a:spcAft>
            </a:pPr>
            <a:r>
              <a:rPr lang="es-ES" sz="23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86CF4A3-D9A8-4350-A3A4-C997925053C6}"/>
              </a:ext>
            </a:extLst>
          </p:cNvPr>
          <p:cNvSpPr/>
          <p:nvPr/>
        </p:nvSpPr>
        <p:spPr>
          <a:xfrm>
            <a:off x="4474028" y="6244723"/>
            <a:ext cx="266100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36761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unnam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6879" y="6380867"/>
            <a:ext cx="498877" cy="413133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7D89697C-4C35-4836-B9FF-936B679D2552}"/>
              </a:ext>
            </a:extLst>
          </p:cNvPr>
          <p:cNvSpPr/>
          <p:nvPr/>
        </p:nvSpPr>
        <p:spPr>
          <a:xfrm>
            <a:off x="8794678" y="6132904"/>
            <a:ext cx="1222624" cy="661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BF8006A-5C33-41A9-8803-7182BD35E693}"/>
              </a:ext>
            </a:extLst>
          </p:cNvPr>
          <p:cNvSpPr/>
          <p:nvPr/>
        </p:nvSpPr>
        <p:spPr>
          <a:xfrm>
            <a:off x="0" y="1931542"/>
            <a:ext cx="863029" cy="492645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396E829-9B14-41E7-A04F-4DFE89EB3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462" b="49905"/>
          <a:stretch>
            <a:fillRect/>
          </a:stretch>
        </p:blipFill>
        <p:spPr bwMode="auto">
          <a:xfrm>
            <a:off x="1723641" y="445059"/>
            <a:ext cx="8744718" cy="5935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DC73261-1B8C-4CFA-B18F-7D046D573056}"/>
              </a:ext>
            </a:extLst>
          </p:cNvPr>
          <p:cNvSpPr txBox="1"/>
          <p:nvPr/>
        </p:nvSpPr>
        <p:spPr>
          <a:xfrm>
            <a:off x="2960367" y="1015742"/>
            <a:ext cx="8620018" cy="1077218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r"/>
            <a:r>
              <a:rPr lang="es-ES" sz="3200" b="1" i="0" kern="1200" dirty="0">
                <a:solidFill>
                  <a:schemeClr val="tx1"/>
                </a:solidFill>
                <a:effectLst/>
                <a:highlight>
                  <a:srgbClr val="808000"/>
                </a:highlight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Charla sobre metaverso de </a:t>
            </a:r>
            <a:r>
              <a:rPr lang="es-ES" sz="3200" b="1" dirty="0">
                <a:highlight>
                  <a:srgbClr val="808000"/>
                </a:highlight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la mano de Imascono, referente mundial </a:t>
            </a:r>
            <a:endParaRPr lang="es-ES" sz="3200" b="1" i="0" kern="1200" dirty="0">
              <a:solidFill>
                <a:schemeClr val="tx1"/>
              </a:solidFill>
              <a:effectLst/>
              <a:highlight>
                <a:srgbClr val="808000"/>
              </a:highlight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7603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6FEC0132-0402-484D-95BB-3B8678810ABC}"/>
              </a:ext>
            </a:extLst>
          </p:cNvPr>
          <p:cNvSpPr/>
          <p:nvPr/>
        </p:nvSpPr>
        <p:spPr>
          <a:xfrm>
            <a:off x="0" y="1931542"/>
            <a:ext cx="863029" cy="492645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108FBC5D-9AF3-41EB-8A9F-B14390B1A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029" y="0"/>
            <a:ext cx="8832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C73D7EC-E7EC-4620-ACD1-DCF520B0FC68}"/>
              </a:ext>
            </a:extLst>
          </p:cNvPr>
          <p:cNvSpPr txBox="1"/>
          <p:nvPr/>
        </p:nvSpPr>
        <p:spPr>
          <a:xfrm>
            <a:off x="9827231" y="1405688"/>
            <a:ext cx="2506894" cy="5262979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ctr"/>
            <a:r>
              <a:rPr lang="es-ES" sz="2400" b="1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100</a:t>
            </a:r>
          </a:p>
          <a:p>
            <a:pPr algn="ctr"/>
            <a:r>
              <a:rPr lang="es-ES" sz="2400" b="1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PROFESIONALES</a:t>
            </a:r>
            <a:endParaRPr lang="es-ES" sz="2400" b="1" i="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  <a:p>
            <a:pPr algn="ctr"/>
            <a:r>
              <a:rPr lang="es-ES" sz="2400" b="1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COCINA</a:t>
            </a:r>
            <a:br>
              <a:rPr lang="es-ES" sz="2400" b="1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</a:br>
            <a:r>
              <a:rPr lang="es-ES" sz="2400" b="1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+ TALLER </a:t>
            </a:r>
          </a:p>
          <a:p>
            <a:pPr algn="ctr"/>
            <a:endParaRPr lang="es-ES" sz="2400" b="1" i="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  <a:p>
            <a:r>
              <a:rPr lang="es-ES" sz="2400" b="1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-   PLV</a:t>
            </a:r>
          </a:p>
          <a:p>
            <a:pPr marL="342900" indent="-342900">
              <a:buFontTx/>
              <a:buChar char="-"/>
            </a:pPr>
            <a:r>
              <a:rPr lang="es-ES" sz="2400" b="1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Formación </a:t>
            </a:r>
          </a:p>
          <a:p>
            <a:pPr marL="342900" indent="-342900">
              <a:buFontTx/>
              <a:buChar char="-"/>
            </a:pPr>
            <a:r>
              <a:rPr lang="es-ES" sz="2400" b="1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Tecnología </a:t>
            </a:r>
          </a:p>
          <a:p>
            <a:pPr marL="342900" indent="-342900">
              <a:buFontTx/>
              <a:buChar char="-"/>
            </a:pPr>
            <a:r>
              <a:rPr lang="es-ES" sz="2400" b="1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Marca “Aragón” </a:t>
            </a:r>
          </a:p>
          <a:p>
            <a:pPr marL="342900" indent="-342900">
              <a:buFontTx/>
              <a:buChar char="-"/>
            </a:pPr>
            <a:r>
              <a:rPr lang="es-ES" sz="2400" b="1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Círculo </a:t>
            </a:r>
            <a:endParaRPr lang="es-ES" sz="2400" b="1" i="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r>
              <a:rPr lang="es-ES" sz="2400" b="1" dirty="0"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…</a:t>
            </a:r>
            <a:endParaRPr lang="es-ES" sz="2400" b="1" i="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  <a:p>
            <a:endParaRPr lang="es-ES" sz="2400" b="1" i="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  <a:p>
            <a:pPr marL="342900" indent="-342900" algn="l">
              <a:buFontTx/>
              <a:buChar char="-"/>
            </a:pPr>
            <a:endParaRPr lang="es-ES" sz="2400" b="1" i="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Bodoni Ornaments" pitchFamily="2" charset="0"/>
              <a:cs typeface="Calibri" panose="020F0502020204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8F4D3EC-DE0C-4BE8-BEF8-C0C559814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883" y="-194355"/>
            <a:ext cx="1633591" cy="1633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65167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C022A11-050D-4DE7-8CC3-88D568196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13"/>
          <a:stretch>
            <a:fillRect/>
          </a:stretch>
        </p:blipFill>
        <p:spPr bwMode="auto">
          <a:xfrm>
            <a:off x="1821701" y="899761"/>
            <a:ext cx="9788097" cy="5058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Flecha: a la derecha 1">
            <a:extLst>
              <a:ext uri="{FF2B5EF4-FFF2-40B4-BE49-F238E27FC236}">
                <a16:creationId xmlns:a16="http://schemas.microsoft.com/office/drawing/2014/main" id="{504093BF-3196-43E6-AC64-766917A9354A}"/>
              </a:ext>
            </a:extLst>
          </p:cNvPr>
          <p:cNvSpPr/>
          <p:nvPr/>
        </p:nvSpPr>
        <p:spPr>
          <a:xfrm>
            <a:off x="1006867" y="5090459"/>
            <a:ext cx="3616503" cy="7294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CB99574-EA76-45DD-81B8-0882A9BF31F4}"/>
              </a:ext>
            </a:extLst>
          </p:cNvPr>
          <p:cNvSpPr/>
          <p:nvPr/>
        </p:nvSpPr>
        <p:spPr>
          <a:xfrm>
            <a:off x="4736387" y="6287784"/>
            <a:ext cx="266100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8551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6896F00-9637-47E2-BA44-07693E867A77}"/>
              </a:ext>
            </a:extLst>
          </p:cNvPr>
          <p:cNvSpPr txBox="1"/>
          <p:nvPr/>
        </p:nvSpPr>
        <p:spPr>
          <a:xfrm>
            <a:off x="2181546" y="1034105"/>
            <a:ext cx="8383712" cy="2308324"/>
          </a:xfrm>
          <a:prstGeom prst="rect">
            <a:avLst/>
          </a:prstGeom>
          <a:noFill/>
        </p:spPr>
        <p:txBody>
          <a:bodyPr wrap="square" numCol="1" spcCol="432000" rtlCol="0">
            <a:spAutoFit/>
          </a:bodyPr>
          <a:lstStyle/>
          <a:p>
            <a:pPr algn="ctr"/>
            <a:r>
              <a:rPr lang="es-ES" sz="7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MIL GRACIAS </a:t>
            </a:r>
          </a:p>
          <a:p>
            <a:pPr algn="ctr"/>
            <a:r>
              <a:rPr lang="es-ES" sz="7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Bodoni Ornaments" pitchFamily="2" charset="0"/>
                <a:cs typeface="Calibri" panose="020F0502020204030204" pitchFamily="34" charset="0"/>
              </a:rPr>
              <a:t>POR TU ATENCIÓN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F1DFAB6-870A-42B6-B2D8-1D14067A9C98}"/>
              </a:ext>
            </a:extLst>
          </p:cNvPr>
          <p:cNvSpPr/>
          <p:nvPr/>
        </p:nvSpPr>
        <p:spPr>
          <a:xfrm>
            <a:off x="4736387" y="6287784"/>
            <a:ext cx="266100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50" name="Picture 2" descr="Pulgar hacia arriba icono. ok gesto de la mano. símbolo de acuerdo aislado  sobre fondo blanco. | Vector Premium">
            <a:extLst>
              <a:ext uri="{FF2B5EF4-FFF2-40B4-BE49-F238E27FC236}">
                <a16:creationId xmlns:a16="http://schemas.microsoft.com/office/drawing/2014/main" id="{CD5B6B05-9207-48AD-A9CD-C1BCFEC70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448" y="3429000"/>
            <a:ext cx="2516594" cy="2425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16681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">
      <a:maj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numCol="2" spcCol="432000" rtlCol="0">
        <a:spAutoFit/>
      </a:bodyPr>
      <a:lstStyle>
        <a:defPPr algn="l">
          <a:defRPr sz="1400" b="0" i="0" kern="1200" dirty="0" err="1">
            <a:solidFill>
              <a:schemeClr val="tx1"/>
            </a:solidFill>
            <a:effectLst/>
            <a:latin typeface="Calibri" panose="020F0502020204030204" pitchFamily="34" charset="0"/>
            <a:ea typeface="Bodoni Ornaments" pitchFamily="2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2775</TotalTime>
  <Words>891</Words>
  <Application>Microsoft Office PowerPoint</Application>
  <PresentationFormat>Panorámica</PresentationFormat>
  <Paragraphs>146</Paragraphs>
  <Slides>34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43" baseType="lpstr">
      <vt:lpstr>Arial</vt:lpstr>
      <vt:lpstr>Arial Narrow</vt:lpstr>
      <vt:lpstr>Calibri</vt:lpstr>
      <vt:lpstr>Cambria</vt:lpstr>
      <vt:lpstr>Forte</vt:lpstr>
      <vt:lpstr>Open Sans</vt:lpstr>
      <vt:lpstr>Times New Roman</vt:lpstr>
      <vt:lpstr>Wingdings</vt:lpstr>
      <vt:lpstr>Tema de Office</vt:lpstr>
      <vt:lpstr>Presentación de PowerPoint</vt:lpstr>
      <vt:lpstr>Recursos formativos, informativos y promocionales</vt:lpstr>
      <vt:lpstr>Presentación de PowerPoint</vt:lpstr>
      <vt:lpstr>1. Acciones promocionales</vt:lpstr>
      <vt:lpstr>1. Acciones promocionales</vt:lpstr>
      <vt:lpstr>1. Acciones promocionales</vt:lpstr>
      <vt:lpstr>1. Acciones promocionales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Federico Vallés Millán</dc:creator>
  <cp:lastModifiedBy>Susana Escobar Luqui</cp:lastModifiedBy>
  <cp:revision>209</cp:revision>
  <dcterms:created xsi:type="dcterms:W3CDTF">2021-01-21T18:19:52Z</dcterms:created>
  <dcterms:modified xsi:type="dcterms:W3CDTF">2022-11-20T21:00:18Z</dcterms:modified>
</cp:coreProperties>
</file>