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90" r:id="rId3"/>
    <p:sldId id="969" r:id="rId4"/>
    <p:sldId id="970" r:id="rId5"/>
    <p:sldId id="954" r:id="rId6"/>
    <p:sldId id="952" r:id="rId7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33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122B4-2C05-420F-AA81-F22CC5B74F45}" type="datetimeFigureOut">
              <a:rPr lang="es-ES" smtClean="0"/>
              <a:t>19/03/2022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FD29A-5191-4EA2-A54C-F829FCCAE6C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160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8137" y="1089151"/>
            <a:ext cx="7491730" cy="400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42776" y="1195831"/>
            <a:ext cx="1959610" cy="6934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0709" y="2663442"/>
            <a:ext cx="9119870" cy="1710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f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pn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61317" y="2365821"/>
            <a:ext cx="2613660" cy="2143760"/>
            <a:chOff x="5861317" y="2365821"/>
            <a:chExt cx="2613660" cy="2143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1317" y="2365821"/>
              <a:ext cx="2578038" cy="20009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84825" y="4189475"/>
              <a:ext cx="890269" cy="320040"/>
            </a:xfrm>
            <a:custGeom>
              <a:avLst/>
              <a:gdLst/>
              <a:ahLst/>
              <a:cxnLst/>
              <a:rect l="l" t="t" r="r" b="b"/>
              <a:pathLst>
                <a:path w="890270" h="320039">
                  <a:moveTo>
                    <a:pt x="890015" y="320039"/>
                  </a:moveTo>
                  <a:lnTo>
                    <a:pt x="890015" y="0"/>
                  </a:lnTo>
                  <a:lnTo>
                    <a:pt x="0" y="0"/>
                  </a:lnTo>
                  <a:lnTo>
                    <a:pt x="0" y="320039"/>
                  </a:lnTo>
                  <a:lnTo>
                    <a:pt x="890015" y="3200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8868" y="5758380"/>
            <a:ext cx="1641896" cy="6246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0605" y="5912408"/>
            <a:ext cx="2195727" cy="495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444" y="5762000"/>
            <a:ext cx="1339852" cy="628375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D182CB50-FF96-4C41-A7AC-22AB067FFB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328" y="1477183"/>
            <a:ext cx="37782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9985B70-9BE2-4290-838C-0A8906481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131" cy="7556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3D952D-A8D9-43AE-8399-44923B3C0AB6}"/>
              </a:ext>
            </a:extLst>
          </p:cNvPr>
          <p:cNvSpPr txBox="1"/>
          <p:nvPr/>
        </p:nvSpPr>
        <p:spPr>
          <a:xfrm>
            <a:off x="1423097" y="2625720"/>
            <a:ext cx="4203115" cy="15179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CC66FF"/>
                </a:solidFill>
                <a:latin typeface="+mj-lt"/>
                <a:ea typeface="+mj-ea"/>
                <a:cs typeface="+mj-cs"/>
              </a:rPr>
              <a:t>VECTOR CO</a:t>
            </a:r>
          </a:p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(Modelo HIP)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92E1F8-7144-4F33-B540-681FCFDB7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82345"/>
            <a:ext cx="633583" cy="5587611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4EA2CE-86AA-41F7-9A82-1342F4938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6" r="31923" b="64943"/>
          <a:stretch/>
        </p:blipFill>
        <p:spPr>
          <a:xfrm>
            <a:off x="5908400" y="3953400"/>
            <a:ext cx="4224518" cy="2194505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5498E2-5383-4BF0-81E1-888CE0691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86" y="2085128"/>
            <a:ext cx="1806194" cy="15179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1720A8-1239-4E30-B2B7-6012FE1B87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841" y="1631229"/>
            <a:ext cx="2085365" cy="2085365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2DBD17E-2D03-47DF-9A33-CD0C8223B11E}"/>
              </a:ext>
            </a:extLst>
          </p:cNvPr>
          <p:cNvSpPr txBox="1"/>
          <p:nvPr/>
        </p:nvSpPr>
        <p:spPr>
          <a:xfrm>
            <a:off x="1125724" y="4177911"/>
            <a:ext cx="6671356" cy="63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8" b="1" dirty="0">
                <a:solidFill>
                  <a:srgbClr val="CC66FF"/>
                </a:solidFill>
                <a:latin typeface="Silka Black" panose="00000A00000000000000" pitchFamily="50" charset="0"/>
              </a:rPr>
              <a:t>COCINA COLABORATIVA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72" cy="755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 descr="Icono&#10;&#10;Descripción generada automáticamente con confianza media">
            <a:extLst>
              <a:ext uri="{FF2B5EF4-FFF2-40B4-BE49-F238E27FC236}">
                <a16:creationId xmlns:a16="http://schemas.microsoft.com/office/drawing/2014/main" id="{AAD32695-224A-4A51-B88D-E09DD8452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875" y="4673600"/>
            <a:ext cx="2179638" cy="2179638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5220" y="706209"/>
            <a:ext cx="3705931" cy="6147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just" rtl="0">
              <a:lnSpc>
                <a:spcPct val="90000"/>
              </a:lnSpc>
              <a:spcBef>
                <a:spcPct val="0"/>
              </a:spcBef>
            </a:pPr>
            <a: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 FASE EXPERIMENTACIÓN</a:t>
            </a:r>
            <a:b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RECETA DE PROMOCIÓN ARAGÓN ALIMENTOS NOBLES EN CLAVE DE VECTORES DE INNOVACIÓN</a:t>
            </a:r>
            <a:b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(VECTOR </a:t>
            </a:r>
            <a:r>
              <a:rPr lang="en-US" sz="1800" b="1" kern="1200" spc="-5" dirty="0">
                <a:solidFill>
                  <a:srgbClr val="FFFFFF"/>
                </a:solidFill>
                <a:latin typeface="+mj-lt"/>
                <a:cs typeface="+mj-cs"/>
              </a:rPr>
              <a:t>CO</a:t>
            </a:r>
            <a: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MODELO HIP)</a:t>
            </a:r>
            <a:b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641794-F3FC-44F4-BC65-67D575BE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30" y="983752"/>
            <a:ext cx="4096005" cy="34423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8857DC-F235-42E4-8F4D-73B54DF2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0" y="4426140"/>
            <a:ext cx="2085365" cy="2085365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991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72" cy="755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 descr="Icono&#10;&#10;Descripción generada automáticamente con confianza media">
            <a:extLst>
              <a:ext uri="{FF2B5EF4-FFF2-40B4-BE49-F238E27FC236}">
                <a16:creationId xmlns:a16="http://schemas.microsoft.com/office/drawing/2014/main" id="{AAD32695-224A-4A51-B88D-E09DD8452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989" y="6683980"/>
            <a:ext cx="747266" cy="74726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126" y="715882"/>
            <a:ext cx="3705931" cy="6147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just" rtl="0">
              <a:lnSpc>
                <a:spcPct val="90000"/>
              </a:lnSpc>
              <a:spcBef>
                <a:spcPct val="0"/>
              </a:spcBef>
            </a:pPr>
            <a: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 CONFIGURACIÓN DE EQUIPOS</a:t>
            </a:r>
            <a:br>
              <a:rPr lang="en-US" sz="18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641794-F3FC-44F4-BC65-67D575BE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94" y="425450"/>
            <a:ext cx="2844782" cy="239082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8857DC-F235-42E4-8F4D-73B54DF2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65" y="6683980"/>
            <a:ext cx="747266" cy="747266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461DCF0-CF93-4815-9CA3-F2C440E99D42}"/>
              </a:ext>
            </a:extLst>
          </p:cNvPr>
          <p:cNvSpPr txBox="1"/>
          <p:nvPr/>
        </p:nvSpPr>
        <p:spPr>
          <a:xfrm>
            <a:off x="4911924" y="498887"/>
            <a:ext cx="53450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Los equipos se organizarán en torno a la sumatoria de los valores que contiene cada pieza de dominó</a:t>
            </a:r>
          </a:p>
          <a:p>
            <a:endParaRPr lang="es-ES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s-ES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s-ES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 descr="Lámina fotográfica «Dominó» de Nezumi98 | Redbubble">
            <a:extLst>
              <a:ext uri="{FF2B5EF4-FFF2-40B4-BE49-F238E27FC236}">
                <a16:creationId xmlns:a16="http://schemas.microsoft.com/office/drawing/2014/main" id="{36E53345-CD18-44DC-981F-D504055D3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23" y="442614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B23FEC93-8A05-489D-B966-FB09766E4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296842"/>
              </p:ext>
            </p:extLst>
          </p:nvPr>
        </p:nvGraphicFramePr>
        <p:xfrm>
          <a:off x="4785517" y="2254894"/>
          <a:ext cx="5897028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783">
                  <a:extLst>
                    <a:ext uri="{9D8B030D-6E8A-4147-A177-3AD203B41FA5}">
                      <a16:colId xmlns:a16="http://schemas.microsoft.com/office/drawing/2014/main" val="526437274"/>
                    </a:ext>
                  </a:extLst>
                </a:gridCol>
                <a:gridCol w="2440245">
                  <a:extLst>
                    <a:ext uri="{9D8B030D-6E8A-4147-A177-3AD203B41FA5}">
                      <a16:colId xmlns:a16="http://schemas.microsoft.com/office/drawing/2014/main" val="2652265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SUMATORIA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EQUIPO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2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</a:rPr>
                        <a:t>Las piezas que sumen 10 y 4</a:t>
                      </a:r>
                    </a:p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91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</a:rPr>
                        <a:t>Las piezas que sumen 9 y 5</a:t>
                      </a:r>
                    </a:p>
                    <a:p>
                      <a:pPr algn="ctr"/>
                      <a:endParaRPr lang="es-ES" b="1" dirty="0">
                        <a:solidFill>
                          <a:srgbClr val="222222"/>
                        </a:solidFill>
                        <a:latin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7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</a:rPr>
                        <a:t>Las piezas que sumen 8 y 6</a:t>
                      </a:r>
                    </a:p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41291"/>
                  </a:ext>
                </a:extLst>
              </a:tr>
            </a:tbl>
          </a:graphicData>
        </a:graphic>
      </p:graphicFrame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C93281D-C678-4F3F-BFEC-25C4A870CE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318" y="2658173"/>
            <a:ext cx="517688" cy="517250"/>
          </a:xfrm>
          <a:prstGeom prst="rect">
            <a:avLst/>
          </a:prstGeom>
        </p:spPr>
      </p:pic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C18C9D48-CBA6-4CEE-8E5C-26546D93B3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3671" y="3342701"/>
            <a:ext cx="620982" cy="700333"/>
          </a:xfrm>
          <a:prstGeom prst="rect">
            <a:avLst/>
          </a:prstGeom>
        </p:spPr>
      </p:pic>
      <p:pic>
        <p:nvPicPr>
          <p:cNvPr id="14" name="Imagen 13" descr="Texto&#10;&#10;Descripción generada automáticamente con confianza media">
            <a:extLst>
              <a:ext uri="{FF2B5EF4-FFF2-40B4-BE49-F238E27FC236}">
                <a16:creationId xmlns:a16="http://schemas.microsoft.com/office/drawing/2014/main" id="{1F4DA931-5E5D-46A6-A651-7F27BD2137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89" y="4213799"/>
            <a:ext cx="895100" cy="63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8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/>
          <p:cNvSpPr/>
          <p:nvPr/>
        </p:nvSpPr>
        <p:spPr>
          <a:xfrm>
            <a:off x="6314427" y="4627883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Elipse 23"/>
          <p:cNvSpPr/>
          <p:nvPr/>
        </p:nvSpPr>
        <p:spPr>
          <a:xfrm>
            <a:off x="4410250" y="4781310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26" name="Conector recto 25"/>
          <p:cNvCxnSpPr>
            <a:cxnSpLocks/>
            <a:endCxn id="47" idx="1"/>
          </p:cNvCxnSpPr>
          <p:nvPr/>
        </p:nvCxnSpPr>
        <p:spPr>
          <a:xfrm flipV="1">
            <a:off x="2572711" y="4567978"/>
            <a:ext cx="4961235" cy="4477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cxnSpLocks/>
          </p:cNvCxnSpPr>
          <p:nvPr/>
        </p:nvCxnSpPr>
        <p:spPr>
          <a:xfrm>
            <a:off x="2594894" y="3496356"/>
            <a:ext cx="4418035" cy="3904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ipse 31"/>
          <p:cNvSpPr/>
          <p:nvPr/>
        </p:nvSpPr>
        <p:spPr>
          <a:xfrm>
            <a:off x="6108030" y="3692174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83C241B-EEB5-4DB5-98E4-87AAF8F945E1}"/>
              </a:ext>
            </a:extLst>
          </p:cNvPr>
          <p:cNvSpPr txBox="1"/>
          <p:nvPr/>
        </p:nvSpPr>
        <p:spPr>
          <a:xfrm>
            <a:off x="1411620" y="514083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 Chusco C’Alial</a:t>
            </a:r>
            <a:endParaRPr lang="es-ES" sz="1600" dirty="0">
              <a:latin typeface="Silka" panose="00000500000000000000" pitchFamily="50" charset="0"/>
            </a:endParaRP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22152BCF-6865-41AF-84BF-881954E1575C}"/>
              </a:ext>
            </a:extLst>
          </p:cNvPr>
          <p:cNvSpPr/>
          <p:nvPr/>
        </p:nvSpPr>
        <p:spPr>
          <a:xfrm>
            <a:off x="2597852" y="3367369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621E138-60D5-4D2B-B894-B8E60F4BA7F6}"/>
              </a:ext>
            </a:extLst>
          </p:cNvPr>
          <p:cNvSpPr txBox="1"/>
          <p:nvPr/>
        </p:nvSpPr>
        <p:spPr>
          <a:xfrm>
            <a:off x="1230341" y="2845481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Aceite de oliva DOP </a:t>
            </a:r>
          </a:p>
          <a:p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Sierra del Moncayo</a:t>
            </a:r>
            <a:endParaRPr lang="es-ES" sz="1600" dirty="0">
              <a:latin typeface="Silka" panose="00000500000000000000" pitchFamily="50" charset="0"/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97A3F557-D461-4449-A0AF-6C9E819D03C5}"/>
              </a:ext>
            </a:extLst>
          </p:cNvPr>
          <p:cNvSpPr/>
          <p:nvPr/>
        </p:nvSpPr>
        <p:spPr>
          <a:xfrm>
            <a:off x="4452187" y="3545237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CCB386E8-67E0-4412-A54F-6178C8CC5203}"/>
              </a:ext>
            </a:extLst>
          </p:cNvPr>
          <p:cNvSpPr/>
          <p:nvPr/>
        </p:nvSpPr>
        <p:spPr>
          <a:xfrm>
            <a:off x="6939701" y="3806429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23A018A9-1DC9-4F94-AAA4-9782E8A2BD5D}"/>
              </a:ext>
            </a:extLst>
          </p:cNvPr>
          <p:cNvSpPr/>
          <p:nvPr/>
        </p:nvSpPr>
        <p:spPr>
          <a:xfrm>
            <a:off x="2652526" y="4919184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object 2">
            <a:extLst>
              <a:ext uri="{FF2B5EF4-FFF2-40B4-BE49-F238E27FC236}">
                <a16:creationId xmlns:a16="http://schemas.microsoft.com/office/drawing/2014/main" id="{DD5C2206-F404-44D0-A4A1-EE761F161A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9540" y="515922"/>
            <a:ext cx="769620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sz="2800" b="1" spc="-5" dirty="0">
                <a:latin typeface="Courier New"/>
                <a:cs typeface="Courier New"/>
              </a:rPr>
              <a:t>TARTAR DE TERNAS-   O DE ARAGON IGP</a:t>
            </a:r>
            <a:br>
              <a:rPr lang="fr-FR" sz="3200" b="1" spc="-5" dirty="0">
                <a:latin typeface="Courier New"/>
                <a:cs typeface="Courier New"/>
              </a:rPr>
            </a:br>
            <a:endParaRPr lang="es-ES" sz="2400" dirty="0">
              <a:latin typeface="Courier New"/>
              <a:cs typeface="Courier New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67F22D69-F7B8-4DE5-9173-9ED9AA3BE349}"/>
              </a:ext>
            </a:extLst>
          </p:cNvPr>
          <p:cNvSpPr txBox="1"/>
          <p:nvPr/>
        </p:nvSpPr>
        <p:spPr>
          <a:xfrm>
            <a:off x="4180879" y="2835253"/>
            <a:ext cx="960519" cy="3440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Aguacate</a:t>
            </a:r>
            <a:endParaRPr lang="es-ES" sz="1400" dirty="0">
              <a:latin typeface="Silka" panose="00000500000000000000" pitchFamily="50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D9F72C8F-3E91-4642-A396-66FB648BFE51}"/>
              </a:ext>
            </a:extLst>
          </p:cNvPr>
          <p:cNvSpPr txBox="1"/>
          <p:nvPr/>
        </p:nvSpPr>
        <p:spPr>
          <a:xfrm>
            <a:off x="3924221" y="4934737"/>
            <a:ext cx="2006450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Salsa Perrins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55D79D2C-15D8-4F27-B235-D29724C98AAB}"/>
              </a:ext>
            </a:extLst>
          </p:cNvPr>
          <p:cNvSpPr txBox="1"/>
          <p:nvPr/>
        </p:nvSpPr>
        <p:spPr>
          <a:xfrm>
            <a:off x="5659629" y="4925706"/>
            <a:ext cx="1852869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Piparras en vinagre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F720701F-DC20-401D-B3D9-D92B4E05374B}"/>
              </a:ext>
            </a:extLst>
          </p:cNvPr>
          <p:cNvSpPr txBox="1"/>
          <p:nvPr/>
        </p:nvSpPr>
        <p:spPr>
          <a:xfrm>
            <a:off x="6011082" y="3000793"/>
            <a:ext cx="16478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 rosa de Barbastro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19825036-37F0-4749-85B4-A213AC00B569}"/>
              </a:ext>
            </a:extLst>
          </p:cNvPr>
          <p:cNvSpPr txBox="1"/>
          <p:nvPr/>
        </p:nvSpPr>
        <p:spPr>
          <a:xfrm>
            <a:off x="7271613" y="3306448"/>
            <a:ext cx="2191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Pierna de Ternasco de Aragón IGP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B737A54-3A1B-4B8E-8F28-E9E4A666BFB0}"/>
              </a:ext>
            </a:extLst>
          </p:cNvPr>
          <p:cNvSpPr txBox="1"/>
          <p:nvPr/>
        </p:nvSpPr>
        <p:spPr>
          <a:xfrm>
            <a:off x="1862935" y="1351863"/>
            <a:ext cx="79694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“Ingredientes con identidad que generan aroma de comunidad y pertenencia</a:t>
            </a:r>
            <a:r>
              <a:rPr lang="es-E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s-ES" sz="2000" dirty="0"/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3F2AA33D-E199-4072-B6B5-6BC1D9744FD8}"/>
              </a:ext>
            </a:extLst>
          </p:cNvPr>
          <p:cNvCxnSpPr>
            <a:cxnSpLocks/>
            <a:endCxn id="44" idx="4"/>
          </p:cNvCxnSpPr>
          <p:nvPr/>
        </p:nvCxnSpPr>
        <p:spPr>
          <a:xfrm flipV="1">
            <a:off x="3345422" y="3959856"/>
            <a:ext cx="3667506" cy="2936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ipse 36">
            <a:extLst>
              <a:ext uri="{FF2B5EF4-FFF2-40B4-BE49-F238E27FC236}">
                <a16:creationId xmlns:a16="http://schemas.microsoft.com/office/drawing/2014/main" id="{F6DB02F2-BF94-4F68-8DA5-B3D5BB250D38}"/>
              </a:ext>
            </a:extLst>
          </p:cNvPr>
          <p:cNvSpPr/>
          <p:nvPr/>
        </p:nvSpPr>
        <p:spPr>
          <a:xfrm>
            <a:off x="3232523" y="4150655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44DEC32F-73E9-46DA-91D3-B8CECF65D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5" y="437881"/>
            <a:ext cx="1046931" cy="879868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9B3C1303-DC58-4743-B909-1260C63C8794}"/>
              </a:ext>
            </a:extLst>
          </p:cNvPr>
          <p:cNvSpPr txBox="1"/>
          <p:nvPr/>
        </p:nvSpPr>
        <p:spPr>
          <a:xfrm>
            <a:off x="5816013" y="270016"/>
            <a:ext cx="1046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660D8E6-EAA6-43FC-B818-93AF8A983E15}"/>
              </a:ext>
            </a:extLst>
          </p:cNvPr>
          <p:cNvSpPr txBox="1"/>
          <p:nvPr/>
        </p:nvSpPr>
        <p:spPr>
          <a:xfrm>
            <a:off x="1946962" y="4024569"/>
            <a:ext cx="1684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Vino DOP Somontano </a:t>
            </a:r>
            <a:endParaRPr lang="es-ES" sz="1600" dirty="0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5D7ED805-BE8E-4906-A9A3-95DCFFEC61AE}"/>
              </a:ext>
            </a:extLst>
          </p:cNvPr>
          <p:cNvSpPr/>
          <p:nvPr/>
        </p:nvSpPr>
        <p:spPr>
          <a:xfrm>
            <a:off x="7512498" y="4545509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415F1DCA-8C52-495B-BD3E-BA1CC0DD8F46}"/>
              </a:ext>
            </a:extLst>
          </p:cNvPr>
          <p:cNvSpPr txBox="1"/>
          <p:nvPr/>
        </p:nvSpPr>
        <p:spPr>
          <a:xfrm>
            <a:off x="7285854" y="4657974"/>
            <a:ext cx="712400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 de 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garnacha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Rodi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A324EE8-003F-450E-8E3F-9FA481F29EEB}"/>
              </a:ext>
            </a:extLst>
          </p:cNvPr>
          <p:cNvSpPr/>
          <p:nvPr/>
        </p:nvSpPr>
        <p:spPr>
          <a:xfrm>
            <a:off x="5628950" y="4045811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57F00A6B-0DD5-4D47-8781-CC72A0C6EB97}"/>
              </a:ext>
            </a:extLst>
          </p:cNvPr>
          <p:cNvSpPr/>
          <p:nvPr/>
        </p:nvSpPr>
        <p:spPr>
          <a:xfrm>
            <a:off x="4368418" y="4112845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547EC439-01BF-4697-8735-6F351F5C9BC1}"/>
              </a:ext>
            </a:extLst>
          </p:cNvPr>
          <p:cNvSpPr txBox="1"/>
          <p:nvPr/>
        </p:nvSpPr>
        <p:spPr>
          <a:xfrm>
            <a:off x="5247994" y="4212360"/>
            <a:ext cx="1393142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Tabasco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1E6E2760-1398-4862-9B90-EC3A538DA7BA}"/>
              </a:ext>
            </a:extLst>
          </p:cNvPr>
          <p:cNvSpPr txBox="1"/>
          <p:nvPr/>
        </p:nvSpPr>
        <p:spPr>
          <a:xfrm>
            <a:off x="3997577" y="4312068"/>
            <a:ext cx="11438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Limón</a:t>
            </a:r>
            <a:endParaRPr lang="es-ES" sz="1600" dirty="0"/>
          </a:p>
        </p:txBody>
      </p: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B682035A-1591-401C-9B08-3C6C906A4594}"/>
              </a:ext>
            </a:extLst>
          </p:cNvPr>
          <p:cNvCxnSpPr>
            <a:cxnSpLocks/>
          </p:cNvCxnSpPr>
          <p:nvPr/>
        </p:nvCxnSpPr>
        <p:spPr>
          <a:xfrm>
            <a:off x="6991678" y="3902602"/>
            <a:ext cx="648864" cy="7963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3F79935F-817E-4DF3-A2B0-0D4275FC5884}"/>
              </a:ext>
            </a:extLst>
          </p:cNvPr>
          <p:cNvCxnSpPr>
            <a:cxnSpLocks/>
          </p:cNvCxnSpPr>
          <p:nvPr/>
        </p:nvCxnSpPr>
        <p:spPr>
          <a:xfrm>
            <a:off x="2621726" y="3438956"/>
            <a:ext cx="648864" cy="7963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631AED9E-410F-4C6E-9E6B-17A1C572A805}"/>
              </a:ext>
            </a:extLst>
          </p:cNvPr>
          <p:cNvCxnSpPr>
            <a:cxnSpLocks/>
            <a:endCxn id="45" idx="4"/>
          </p:cNvCxnSpPr>
          <p:nvPr/>
        </p:nvCxnSpPr>
        <p:spPr>
          <a:xfrm flipH="1">
            <a:off x="2725753" y="4220208"/>
            <a:ext cx="546443" cy="8524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6A6E1997-FB7B-4FDB-B7EF-66B7928203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4" r="27185" b="22454"/>
          <a:stretch/>
        </p:blipFill>
        <p:spPr>
          <a:xfrm>
            <a:off x="9406033" y="3765935"/>
            <a:ext cx="562219" cy="7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4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 animBg="1"/>
      <p:bldP spid="32" grpId="0" animBg="1"/>
      <p:bldP spid="38" grpId="0"/>
      <p:bldP spid="39" grpId="0" animBg="1"/>
      <p:bldP spid="41" grpId="0"/>
      <p:bldP spid="43" grpId="0" animBg="1"/>
      <p:bldP spid="44" grpId="0" animBg="1"/>
      <p:bldP spid="45" grpId="0" animBg="1"/>
      <p:bldP spid="62" grpId="0"/>
      <p:bldP spid="37" grpId="0" animBg="1"/>
      <p:bldP spid="47" grpId="0" animBg="1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>
            <a:extLst>
              <a:ext uri="{FF2B5EF4-FFF2-40B4-BE49-F238E27FC236}">
                <a16:creationId xmlns:a16="http://schemas.microsoft.com/office/drawing/2014/main" id="{17978828-5E5E-4DC1-A31B-5B72860DF03B}"/>
              </a:ext>
            </a:extLst>
          </p:cNvPr>
          <p:cNvSpPr txBox="1"/>
          <p:nvPr/>
        </p:nvSpPr>
        <p:spPr>
          <a:xfrm>
            <a:off x="1079500" y="2482850"/>
            <a:ext cx="8763000" cy="156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5714B1-6071-409E-8E11-58AA17D41F7B}"/>
              </a:ext>
            </a:extLst>
          </p:cNvPr>
          <p:cNvSpPr txBox="1"/>
          <p:nvPr/>
        </p:nvSpPr>
        <p:spPr>
          <a:xfrm>
            <a:off x="610430" y="1754413"/>
            <a:ext cx="9034292" cy="3709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El “Tartar de Ternas-Co de Aragón IGP es una experiencia propia de la cocina colaborativa que pone en valor tres alimentos nobles de Aragón: Ternasco de Aragón IGP, Vino D.P. Somontano y Pan Chusco C’Alial. En su elaboración intervienen habilidades esenciales del Vector CO del Modelo HIP que se asientan en su rol “Conector” a través de los sentimientos y emociones propias en relación con nuestro entorno, el trabajo en equipo y la habilidad para cooperar con otras personas en propósitos comunes y marcos de confianza. </a:t>
            </a:r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pronto, hacer las cosas en comunidad, refugiarse en el grupo, conectar entre personas diferentes es la mejor receta para poner rostro a la colaboración, reforzar las identidades y crear sentimiento de pertenencia, ingredientes esenciales para conseguir objetivos comunes a través de la suma de voluntades consiguiendo ser más que la suma de sus partes y generando marcos de implicación, participación y ejes de acción.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es-ES" sz="16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530F36DD-0893-49F2-B1DB-4CB427FA04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2900" y="571065"/>
            <a:ext cx="769620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sz="2800" b="1" spc="-5" dirty="0">
                <a:latin typeface="Courier New"/>
                <a:cs typeface="Courier New"/>
              </a:rPr>
              <a:t>TARTAR DE TERNAS-   O DE ARAGON IGP</a:t>
            </a:r>
            <a:br>
              <a:rPr lang="fr-FR" sz="3200" b="1" spc="-5" dirty="0">
                <a:latin typeface="Courier New"/>
                <a:cs typeface="Courier New"/>
              </a:rPr>
            </a:br>
            <a:endParaRPr lang="es-ES" sz="2400" dirty="0">
              <a:latin typeface="Courier New"/>
              <a:cs typeface="Courier New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3BCD4-DCA3-4A83-A1C1-844104861ED2}"/>
              </a:ext>
            </a:extLst>
          </p:cNvPr>
          <p:cNvSpPr txBox="1"/>
          <p:nvPr/>
        </p:nvSpPr>
        <p:spPr>
          <a:xfrm>
            <a:off x="5378091" y="305651"/>
            <a:ext cx="1046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solidFill>
                  <a:srgbClr val="7030A0"/>
                </a:solidFill>
              </a:rPr>
              <a:t>C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900BD73-D117-4E59-AB0A-1E984052A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30" y="395344"/>
            <a:ext cx="1046931" cy="87986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A8139BA-9646-40FF-BF07-221743C0EB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645" y="154312"/>
            <a:ext cx="1147710" cy="114771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3955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2346</TotalTime>
  <Words>318</Words>
  <Application>Microsoft Office PowerPoint</Application>
  <PresentationFormat>Personalizado</PresentationFormat>
  <Paragraphs>38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Calibri</vt:lpstr>
      <vt:lpstr>Courier New</vt:lpstr>
      <vt:lpstr>Leelawadee</vt:lpstr>
      <vt:lpstr>Silka</vt:lpstr>
      <vt:lpstr>Silka Black</vt:lpstr>
      <vt:lpstr>Office Theme</vt:lpstr>
      <vt:lpstr>Presentación de PowerPoint</vt:lpstr>
      <vt:lpstr>Presentación de PowerPoint</vt:lpstr>
      <vt:lpstr>I. FASE EXPERIMENTACIÓN  RECETA DE PROMOCIÓN ARAGÓN ALIMENTOS NOBLES EN CLAVE DE VECTORES DE INNOVACIÓN (VECTOR CO MODELO HIP)  </vt:lpstr>
      <vt:lpstr>I. CONFIGURACIÓN DE EQUIPOS </vt:lpstr>
      <vt:lpstr>TARTAR DE TERNAS-   O DE ARAGON IGP </vt:lpstr>
      <vt:lpstr>TARTAR DE TERNAS-   O DE ARAGON IGP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</dc:creator>
  <cp:lastModifiedBy>Mary Alfaro</cp:lastModifiedBy>
  <cp:revision>162</cp:revision>
  <dcterms:created xsi:type="dcterms:W3CDTF">2022-01-23T13:14:25Z</dcterms:created>
  <dcterms:modified xsi:type="dcterms:W3CDTF">2022-03-19T10:52:22Z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Creator">
    <vt:lpwstr>Soda PDF 6</vt:lpwstr>
  </property>
  <property fmtid="{D5CDD505-2E9C-101B-9397-08002B2CF9AE}" pid="4" name="LastSaved">
    <vt:filetime>2022-01-23T00:00:00Z</vt:filetime>
  </property>
</Properties>
</file>