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90" r:id="rId3"/>
    <p:sldId id="973" r:id="rId4"/>
    <p:sldId id="984" r:id="rId5"/>
    <p:sldId id="986" r:id="rId6"/>
    <p:sldId id="988" r:id="rId7"/>
    <p:sldId id="983" r:id="rId8"/>
    <p:sldId id="957" r:id="rId9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>
        <p:scale>
          <a:sx n="90" d="100"/>
          <a:sy n="90" d="100"/>
        </p:scale>
        <p:origin x="318" y="-9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122B4-2C05-420F-AA81-F22CC5B74F45}" type="datetimeFigureOut">
              <a:rPr lang="es-ES" smtClean="0"/>
              <a:t>21/03/2022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FD29A-5191-4EA2-A54C-F829FCCAE6C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160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8137" y="1089151"/>
            <a:ext cx="7491730" cy="400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42776" y="1195831"/>
            <a:ext cx="1959610" cy="6934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chemeClr val="tx1"/>
                </a:solidFill>
                <a:latin typeface="Leelawadee"/>
                <a:cs typeface="Leelawade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0709" y="2663442"/>
            <a:ext cx="9119870" cy="1710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61317" y="2365821"/>
            <a:ext cx="2613660" cy="2143760"/>
            <a:chOff x="5861317" y="2365821"/>
            <a:chExt cx="2613660" cy="2143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1317" y="2365821"/>
              <a:ext cx="2578038" cy="20009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84825" y="4189475"/>
              <a:ext cx="890269" cy="320040"/>
            </a:xfrm>
            <a:custGeom>
              <a:avLst/>
              <a:gdLst/>
              <a:ahLst/>
              <a:cxnLst/>
              <a:rect l="l" t="t" r="r" b="b"/>
              <a:pathLst>
                <a:path w="890270" h="320039">
                  <a:moveTo>
                    <a:pt x="890015" y="320039"/>
                  </a:moveTo>
                  <a:lnTo>
                    <a:pt x="890015" y="0"/>
                  </a:lnTo>
                  <a:lnTo>
                    <a:pt x="0" y="0"/>
                  </a:lnTo>
                  <a:lnTo>
                    <a:pt x="0" y="320039"/>
                  </a:lnTo>
                  <a:lnTo>
                    <a:pt x="890015" y="3200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8868" y="5758380"/>
            <a:ext cx="1641896" cy="6246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0605" y="5912408"/>
            <a:ext cx="2195727" cy="495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444" y="5762000"/>
            <a:ext cx="1339852" cy="628375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D182CB50-FF96-4C41-A7AC-22AB067FFB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328" y="1477183"/>
            <a:ext cx="377825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563D952D-A8D9-43AE-8399-44923B3C0AB6}"/>
              </a:ext>
            </a:extLst>
          </p:cNvPr>
          <p:cNvSpPr txBox="1"/>
          <p:nvPr/>
        </p:nvSpPr>
        <p:spPr>
          <a:xfrm>
            <a:off x="471504" y="533008"/>
            <a:ext cx="4203115" cy="15179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VECTOR CO</a:t>
            </a:r>
          </a:p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(Modelo HIP)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64EA2CE-86AA-41F7-9A82-1342F4938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16" r="31923" b="64943"/>
          <a:stretch/>
        </p:blipFill>
        <p:spPr>
          <a:xfrm>
            <a:off x="5908400" y="3953400"/>
            <a:ext cx="4224518" cy="2194505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B187476-E287-4218-939B-A8DD16DB1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251" y="794789"/>
            <a:ext cx="2085365" cy="208536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B92009B3-F063-4287-98F6-94BED5EAED4B}"/>
              </a:ext>
            </a:extLst>
          </p:cNvPr>
          <p:cNvGrpSpPr/>
          <p:nvPr/>
        </p:nvGrpSpPr>
        <p:grpSpPr>
          <a:xfrm>
            <a:off x="560482" y="2780452"/>
            <a:ext cx="4446215" cy="2345896"/>
            <a:chOff x="1977989" y="1372690"/>
            <a:chExt cx="6362706" cy="3578573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0F38939B-7CB6-4B1C-A985-2FA9AFF146BE}"/>
                </a:ext>
              </a:extLst>
            </p:cNvPr>
            <p:cNvSpPr/>
            <p:nvPr/>
          </p:nvSpPr>
          <p:spPr>
            <a:xfrm>
              <a:off x="4136939" y="3074511"/>
              <a:ext cx="166977" cy="17492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D08ACA7-0FCE-4250-8C04-6B8CF3A0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989" y="1372690"/>
              <a:ext cx="6362706" cy="3578573"/>
            </a:xfrm>
            <a:prstGeom prst="rect">
              <a:avLst/>
            </a:prstGeom>
          </p:spPr>
        </p:pic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B27F62E9-13E1-4E15-B006-3092FA649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025" y="1139819"/>
            <a:ext cx="1806194" cy="15179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ECEF6C2F-9906-4F89-9B4F-598E9F344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3400" cy="4674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1E12CD6-A76F-439F-9C98-C0211D8FD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74954"/>
            <a:ext cx="10693400" cy="28815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171" y="5109068"/>
            <a:ext cx="9223057" cy="1460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12700" algn="ctr" rtl="0">
              <a:lnSpc>
                <a:spcPct val="90000"/>
              </a:lnSpc>
              <a:spcBef>
                <a:spcPct val="0"/>
              </a:spcBef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AAN </a:t>
            </a:r>
            <a:r>
              <a:rPr lang="en-US" sz="7300" b="1" kern="1200" dirty="0">
                <a:solidFill>
                  <a:srgbClr val="7030A0"/>
                </a:solidFill>
                <a:latin typeface="+mj-lt"/>
                <a:cs typeface="+mj-cs"/>
              </a:rPr>
              <a:t>C</a:t>
            </a:r>
            <a:r>
              <a:rPr lang="en-US" sz="4400" b="1" kern="1200" dirty="0">
                <a:latin typeface="+mj-lt"/>
                <a:cs typeface="+mj-cs"/>
              </a:rPr>
              <a:t>o-munidad con aroma de pertenencia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D718123-D5CD-486A-A786-CB4FB7E99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58" y="1222242"/>
            <a:ext cx="2059786" cy="1731097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493697FB-EBD4-4304-9CEF-54D69584F570}"/>
              </a:ext>
            </a:extLst>
          </p:cNvPr>
          <p:cNvSpPr/>
          <p:nvPr/>
        </p:nvSpPr>
        <p:spPr>
          <a:xfrm>
            <a:off x="5104947" y="955363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8DF0A457-EBE5-462C-82C1-C946CB15590D}"/>
              </a:ext>
            </a:extLst>
          </p:cNvPr>
          <p:cNvSpPr/>
          <p:nvPr/>
        </p:nvSpPr>
        <p:spPr>
          <a:xfrm>
            <a:off x="5736756" y="1565878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DA7277B5-25ED-4F65-BE71-561E6670B96E}"/>
              </a:ext>
            </a:extLst>
          </p:cNvPr>
          <p:cNvSpPr/>
          <p:nvPr/>
        </p:nvSpPr>
        <p:spPr>
          <a:xfrm>
            <a:off x="6378621" y="2189472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8123B71B-94D7-4069-83C1-CB53B4A49434}"/>
              </a:ext>
            </a:extLst>
          </p:cNvPr>
          <p:cNvSpPr/>
          <p:nvPr/>
        </p:nvSpPr>
        <p:spPr>
          <a:xfrm>
            <a:off x="6749837" y="2553460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6F6949-C536-40B0-B009-AECC5B60D100}"/>
              </a:ext>
            </a:extLst>
          </p:cNvPr>
          <p:cNvSpPr txBox="1"/>
          <p:nvPr/>
        </p:nvSpPr>
        <p:spPr>
          <a:xfrm>
            <a:off x="1968265" y="777254"/>
            <a:ext cx="24976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B594795-F806-455A-A63D-EE430145CE7F}"/>
              </a:ext>
            </a:extLst>
          </p:cNvPr>
          <p:cNvSpPr txBox="1"/>
          <p:nvPr/>
        </p:nvSpPr>
        <p:spPr>
          <a:xfrm>
            <a:off x="3060721" y="1738521"/>
            <a:ext cx="3362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7030A0"/>
                </a:solidFill>
              </a:rPr>
              <a:t>O-laboración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51FB41-8892-4D29-A9CA-8C7080268FA8}"/>
              </a:ext>
            </a:extLst>
          </p:cNvPr>
          <p:cNvSpPr txBox="1"/>
          <p:nvPr/>
        </p:nvSpPr>
        <p:spPr>
          <a:xfrm>
            <a:off x="5346699" y="685021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Co-operación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AA8AB7D-287B-4594-907E-329FF7C1A514}"/>
              </a:ext>
            </a:extLst>
          </p:cNvPr>
          <p:cNvSpPr txBox="1"/>
          <p:nvPr/>
        </p:nvSpPr>
        <p:spPr>
          <a:xfrm>
            <a:off x="6277127" y="1384245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Co-munidad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237E0AD-B355-4757-9223-004E611AFEDD}"/>
              </a:ext>
            </a:extLst>
          </p:cNvPr>
          <p:cNvSpPr txBox="1"/>
          <p:nvPr/>
        </p:nvSpPr>
        <p:spPr>
          <a:xfrm>
            <a:off x="6658754" y="198314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e-Co-sistema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B0CD90A-3C79-444B-B6E0-90D672460B70}"/>
              </a:ext>
            </a:extLst>
          </p:cNvPr>
          <p:cNvSpPr txBox="1"/>
          <p:nvPr/>
        </p:nvSpPr>
        <p:spPr>
          <a:xfrm>
            <a:off x="7054062" y="235416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Co-munidad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1253511D-00BD-4619-8EE1-1B409E117B66}"/>
              </a:ext>
            </a:extLst>
          </p:cNvPr>
          <p:cNvSpPr/>
          <p:nvPr/>
        </p:nvSpPr>
        <p:spPr>
          <a:xfrm>
            <a:off x="5412975" y="1258428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84480A5C-BF83-45D6-9743-09CE6A38D965}"/>
              </a:ext>
            </a:extLst>
          </p:cNvPr>
          <p:cNvSpPr/>
          <p:nvPr/>
        </p:nvSpPr>
        <p:spPr>
          <a:xfrm>
            <a:off x="6077608" y="1876965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671421C-AFFA-4970-9058-1107BC54ACF3}"/>
              </a:ext>
            </a:extLst>
          </p:cNvPr>
          <p:cNvSpPr txBox="1"/>
          <p:nvPr/>
        </p:nvSpPr>
        <p:spPr>
          <a:xfrm>
            <a:off x="5670854" y="103929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Co-creación</a:t>
            </a: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E57CD973-0659-4737-B6FB-E8A307E7A055}"/>
              </a:ext>
            </a:extLst>
          </p:cNvPr>
          <p:cNvCxnSpPr>
            <a:cxnSpLocks/>
          </p:cNvCxnSpPr>
          <p:nvPr/>
        </p:nvCxnSpPr>
        <p:spPr>
          <a:xfrm>
            <a:off x="4854545" y="786652"/>
            <a:ext cx="2680008" cy="25719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ipse 42">
            <a:extLst>
              <a:ext uri="{FF2B5EF4-FFF2-40B4-BE49-F238E27FC236}">
                <a16:creationId xmlns:a16="http://schemas.microsoft.com/office/drawing/2014/main" id="{5B04328D-130A-47B0-9E1A-AF114A175AC1}"/>
              </a:ext>
            </a:extLst>
          </p:cNvPr>
          <p:cNvSpPr/>
          <p:nvPr/>
        </p:nvSpPr>
        <p:spPr>
          <a:xfrm>
            <a:off x="4813244" y="682638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39ABCDD7-0879-452C-889B-27CBF9337049}"/>
              </a:ext>
            </a:extLst>
          </p:cNvPr>
          <p:cNvSpPr/>
          <p:nvPr/>
        </p:nvSpPr>
        <p:spPr>
          <a:xfrm>
            <a:off x="7119426" y="2909046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87852CAF-2D9E-44FD-97E5-0D2B308E5BC1}"/>
              </a:ext>
            </a:extLst>
          </p:cNvPr>
          <p:cNvSpPr txBox="1"/>
          <p:nvPr/>
        </p:nvSpPr>
        <p:spPr>
          <a:xfrm>
            <a:off x="7390002" y="2738881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Co-mpartir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3A164B6-1DE6-4F58-93AE-A067B6B95801}"/>
              </a:ext>
            </a:extLst>
          </p:cNvPr>
          <p:cNvSpPr txBox="1"/>
          <p:nvPr/>
        </p:nvSpPr>
        <p:spPr>
          <a:xfrm>
            <a:off x="4876011" y="36531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Cook-working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5396C0C-0486-49FA-A8D7-45B966150F99}"/>
              </a:ext>
            </a:extLst>
          </p:cNvPr>
          <p:cNvSpPr txBox="1"/>
          <p:nvPr/>
        </p:nvSpPr>
        <p:spPr>
          <a:xfrm>
            <a:off x="6364127" y="164099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Co-mún</a:t>
            </a:r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F0C85CC3-CAAE-4205-A502-5F059677D64C}"/>
              </a:ext>
            </a:extLst>
          </p:cNvPr>
          <p:cNvSpPr/>
          <p:nvPr/>
        </p:nvSpPr>
        <p:spPr>
          <a:xfrm>
            <a:off x="7408750" y="3177627"/>
            <a:ext cx="146453" cy="15342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7B982E1A-C65E-44CE-885E-B760D53D20AD}"/>
              </a:ext>
            </a:extLst>
          </p:cNvPr>
          <p:cNvSpPr txBox="1"/>
          <p:nvPr/>
        </p:nvSpPr>
        <p:spPr>
          <a:xfrm>
            <a:off x="7645979" y="302502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Co-nfianza</a:t>
            </a:r>
          </a:p>
        </p:txBody>
      </p:sp>
    </p:spTree>
    <p:extLst>
      <p:ext uri="{BB962C8B-B14F-4D97-AF65-F5344CB8AC3E}">
        <p14:creationId xmlns:p14="http://schemas.microsoft.com/office/powerpoint/2010/main" val="187282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 animBg="1"/>
      <p:bldP spid="34" grpId="0" animBg="1"/>
      <p:bldP spid="35" grpId="0" animBg="1"/>
      <p:bldP spid="43" grpId="0" animBg="1"/>
      <p:bldP spid="44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79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" y="0"/>
            <a:ext cx="10693133" cy="75565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845573F-F83A-4A47-B94A-2E6465F11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0120" y="614701"/>
            <a:ext cx="3033160" cy="326113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3E9CA91-0E2B-49CD-A0F6-2EA79F02F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3851" y="745276"/>
            <a:ext cx="2838876" cy="2951151"/>
          </a:xfrm>
          <a:custGeom>
            <a:avLst/>
            <a:gdLst>
              <a:gd name="connsiteX0" fmla="*/ 1852211 w 3236724"/>
              <a:gd name="connsiteY0" fmla="*/ 0 h 2678356"/>
              <a:gd name="connsiteX1" fmla="*/ 1852285 w 3236724"/>
              <a:gd name="connsiteY1" fmla="*/ 3 h 2678356"/>
              <a:gd name="connsiteX2" fmla="*/ 1852359 w 3236724"/>
              <a:gd name="connsiteY2" fmla="*/ 0 h 2678356"/>
              <a:gd name="connsiteX3" fmla="*/ 2434596 w 3236724"/>
              <a:gd name="connsiteY3" fmla="*/ 106974 h 2678356"/>
              <a:gd name="connsiteX4" fmla="*/ 2859238 w 3236724"/>
              <a:gd name="connsiteY4" fmla="*/ 395597 h 2678356"/>
              <a:gd name="connsiteX5" fmla="*/ 3236724 w 3236724"/>
              <a:gd name="connsiteY5" fmla="*/ 1417925 h 2678356"/>
              <a:gd name="connsiteX6" fmla="*/ 3068575 w 3236724"/>
              <a:gd name="connsiteY6" fmla="*/ 1837191 h 2678356"/>
              <a:gd name="connsiteX7" fmla="*/ 2570726 w 3236724"/>
              <a:gd name="connsiteY7" fmla="*/ 2227590 h 2678356"/>
              <a:gd name="connsiteX8" fmla="*/ 2461266 w 3236724"/>
              <a:gd name="connsiteY8" fmla="*/ 2302270 h 2678356"/>
              <a:gd name="connsiteX9" fmla="*/ 1561831 w 3236724"/>
              <a:gd name="connsiteY9" fmla="*/ 2678356 h 2678356"/>
              <a:gd name="connsiteX10" fmla="*/ 1561750 w 3236724"/>
              <a:gd name="connsiteY10" fmla="*/ 2678352 h 2678356"/>
              <a:gd name="connsiteX11" fmla="*/ 1561683 w 3236724"/>
              <a:gd name="connsiteY11" fmla="*/ 2678356 h 2678356"/>
              <a:gd name="connsiteX12" fmla="*/ 376860 w 3236724"/>
              <a:gd name="connsiteY12" fmla="*/ 2067039 h 2678356"/>
              <a:gd name="connsiteX13" fmla="*/ 250592 w 3236724"/>
              <a:gd name="connsiteY13" fmla="*/ 1910648 h 2678356"/>
              <a:gd name="connsiteX14" fmla="*/ 0 w 3236724"/>
              <a:gd name="connsiteY14" fmla="*/ 1417925 h 2678356"/>
              <a:gd name="connsiteX15" fmla="*/ 151411 w 3236724"/>
              <a:gd name="connsiteY15" fmla="*/ 887282 h 2678356"/>
              <a:gd name="connsiteX16" fmla="*/ 568971 w 3236724"/>
              <a:gd name="connsiteY16" fmla="*/ 431316 h 2678356"/>
              <a:gd name="connsiteX17" fmla="*/ 1172669 w 3236724"/>
              <a:gd name="connsiteY17" fmla="*/ 115107 h 2678356"/>
              <a:gd name="connsiteX18" fmla="*/ 1852211 w 3236724"/>
              <a:gd name="connsiteY18" fmla="*/ 0 h 267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36724" h="2678356">
                <a:moveTo>
                  <a:pt x="1852211" y="0"/>
                </a:moveTo>
                <a:lnTo>
                  <a:pt x="1852285" y="3"/>
                </a:lnTo>
                <a:lnTo>
                  <a:pt x="1852359" y="0"/>
                </a:lnTo>
                <a:cubicBezTo>
                  <a:pt x="2065168" y="0"/>
                  <a:pt x="2261029" y="36024"/>
                  <a:pt x="2434596" y="106974"/>
                </a:cubicBezTo>
                <a:cubicBezTo>
                  <a:pt x="2597258" y="173517"/>
                  <a:pt x="2740125" y="270643"/>
                  <a:pt x="2859238" y="395597"/>
                </a:cubicBezTo>
                <a:cubicBezTo>
                  <a:pt x="3102677" y="651072"/>
                  <a:pt x="3236724" y="1014131"/>
                  <a:pt x="3236724" y="1417925"/>
                </a:cubicBezTo>
                <a:cubicBezTo>
                  <a:pt x="3236724" y="1579026"/>
                  <a:pt x="3184842" y="1708324"/>
                  <a:pt x="3068575" y="1837191"/>
                </a:cubicBezTo>
                <a:cubicBezTo>
                  <a:pt x="2946961" y="1971994"/>
                  <a:pt x="2764225" y="2096154"/>
                  <a:pt x="2570726" y="2227590"/>
                </a:cubicBezTo>
                <a:cubicBezTo>
                  <a:pt x="2535026" y="2251811"/>
                  <a:pt x="2498146" y="2276888"/>
                  <a:pt x="2461266" y="2302270"/>
                </a:cubicBezTo>
                <a:cubicBezTo>
                  <a:pt x="2131149" y="2529427"/>
                  <a:pt x="1890211" y="2678356"/>
                  <a:pt x="1561831" y="2678356"/>
                </a:cubicBezTo>
                <a:lnTo>
                  <a:pt x="1561750" y="2678352"/>
                </a:lnTo>
                <a:lnTo>
                  <a:pt x="1561683" y="2678356"/>
                </a:lnTo>
                <a:cubicBezTo>
                  <a:pt x="1061332" y="2678356"/>
                  <a:pt x="706977" y="2495543"/>
                  <a:pt x="376860" y="2067039"/>
                </a:cubicBezTo>
                <a:cubicBezTo>
                  <a:pt x="333659" y="2010953"/>
                  <a:pt x="291431" y="1959945"/>
                  <a:pt x="250592" y="1910648"/>
                </a:cubicBezTo>
                <a:cubicBezTo>
                  <a:pt x="81331" y="1706243"/>
                  <a:pt x="0" y="1599944"/>
                  <a:pt x="0" y="1417925"/>
                </a:cubicBezTo>
                <a:cubicBezTo>
                  <a:pt x="0" y="1237191"/>
                  <a:pt x="50979" y="1058657"/>
                  <a:pt x="151411" y="887282"/>
                </a:cubicBezTo>
                <a:cubicBezTo>
                  <a:pt x="249689" y="719635"/>
                  <a:pt x="390195" y="566180"/>
                  <a:pt x="568971" y="431316"/>
                </a:cubicBezTo>
                <a:cubicBezTo>
                  <a:pt x="744691" y="298716"/>
                  <a:pt x="953401" y="189359"/>
                  <a:pt x="1172669" y="115107"/>
                </a:cubicBezTo>
                <a:cubicBezTo>
                  <a:pt x="1397840" y="38716"/>
                  <a:pt x="1626554" y="0"/>
                  <a:pt x="1852211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D718123-D5CD-486A-A786-CB4FB7E99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930" y="746777"/>
            <a:ext cx="5581241" cy="469061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CBB47EF-D9D5-4534-9B3A-BECFE0E29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34" y="588065"/>
            <a:ext cx="1127881" cy="9479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5510E60-DC3A-4741-8B55-091A34E62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58" y="5336940"/>
            <a:ext cx="1127881" cy="9479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525CB3D-D8AD-4DFF-948D-16A62B66C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151" y="1492249"/>
            <a:ext cx="844635" cy="70985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C7ECEDC-15F4-42B0-885C-1A8672C0C4CC}"/>
              </a:ext>
            </a:extLst>
          </p:cNvPr>
          <p:cNvSpPr txBox="1"/>
          <p:nvPr/>
        </p:nvSpPr>
        <p:spPr>
          <a:xfrm>
            <a:off x="-77680" y="1669542"/>
            <a:ext cx="35451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kern="1200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+mj-ea"/>
                <a:cs typeface="+mj-cs"/>
              </a:rPr>
              <a:t>La colaboración es una fórmula que permite generar riqueza y valor a través de la ayuda entre unos/as </a:t>
            </a:r>
            <a:r>
              <a:rPr lang="en-US" sz="1600" kern="1200" dirty="0">
                <a:latin typeface="Abadi" panose="020B0604020104020204" pitchFamily="34" charset="0"/>
                <a:cs typeface="+mj-cs"/>
              </a:rPr>
              <a:t>y otros/as</a:t>
            </a:r>
            <a:br>
              <a:rPr lang="en-US" sz="20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+mj-ea"/>
                <a:cs typeface="+mj-cs"/>
              </a:rPr>
            </a:br>
            <a:br>
              <a:rPr lang="en-US" sz="2000" kern="1200" dirty="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s-ES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E752FC-9DF8-4E14-A43D-580922AD5B63}"/>
              </a:ext>
            </a:extLst>
          </p:cNvPr>
          <p:cNvSpPr txBox="1"/>
          <p:nvPr/>
        </p:nvSpPr>
        <p:spPr>
          <a:xfrm>
            <a:off x="8324371" y="2334178"/>
            <a:ext cx="217398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latin typeface="Abadi" panose="020B0604020104020204" pitchFamily="34" charset="0"/>
              </a:rPr>
              <a:t>Un ecosistema tiene tres pilares: </a:t>
            </a:r>
            <a:br>
              <a:rPr lang="en-US" sz="1600" dirty="0">
                <a:latin typeface="Abadi" panose="020B0604020104020204" pitchFamily="34" charset="0"/>
              </a:rPr>
            </a:br>
            <a:r>
              <a:rPr lang="en-US" sz="1600" dirty="0">
                <a:latin typeface="Abadi" panose="020B0604020104020204" pitchFamily="34" charset="0"/>
              </a:rPr>
              <a:t>Espacio físico/virtual, </a:t>
            </a:r>
            <a:br>
              <a:rPr lang="en-US" sz="1600" dirty="0">
                <a:latin typeface="Abadi" panose="020B0604020104020204" pitchFamily="34" charset="0"/>
              </a:rPr>
            </a:br>
            <a:r>
              <a:rPr lang="en-US" sz="1600" dirty="0">
                <a:latin typeface="Abadi" panose="020B0604020104020204" pitchFamily="34" charset="0"/>
              </a:rPr>
              <a:t>la comunidad y los  </a:t>
            </a:r>
            <a:br>
              <a:rPr lang="en-US" sz="1600" dirty="0">
                <a:latin typeface="Abadi" panose="020B0604020104020204" pitchFamily="34" charset="0"/>
              </a:rPr>
            </a:br>
            <a:r>
              <a:rPr lang="en-US" sz="1600" dirty="0">
                <a:latin typeface="Abadi" panose="020B0604020104020204" pitchFamily="34" charset="0"/>
              </a:rPr>
              <a:t>procesos internos</a:t>
            </a:r>
            <a:br>
              <a:rPr lang="en-US" sz="1600" dirty="0">
                <a:latin typeface="Abadi" panose="020B0604020104020204" pitchFamily="34" charset="0"/>
              </a:rPr>
            </a:br>
            <a:br>
              <a:rPr lang="en-US" dirty="0"/>
            </a:b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D62D41F-F948-4BB7-8B04-0237D2D2A1A0}"/>
              </a:ext>
            </a:extLst>
          </p:cNvPr>
          <p:cNvSpPr txBox="1"/>
          <p:nvPr/>
        </p:nvSpPr>
        <p:spPr>
          <a:xfrm>
            <a:off x="2138363" y="5395392"/>
            <a:ext cx="6941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kern="1200" dirty="0">
                <a:latin typeface="Abadi" panose="020B0604020104020204" pitchFamily="34" charset="0"/>
                <a:cs typeface="+mj-cs"/>
              </a:rPr>
              <a:t>Espacio donde se cocrean retos y soluciones, desarrollando acciones para generar comunidad a </a:t>
            </a:r>
            <a:r>
              <a:rPr lang="en-US" sz="1600" kern="1200" dirty="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través de </a:t>
            </a:r>
            <a:r>
              <a:rPr lang="en-US" sz="1600" kern="1200" dirty="0">
                <a:latin typeface="Abadi" panose="020B0604020104020204" pitchFamily="34" charset="0"/>
                <a:cs typeface="+mj-cs"/>
              </a:rPr>
              <a:t>proyectos conjuntos donde se fortalezca </a:t>
            </a:r>
            <a:br>
              <a:rPr lang="en-US" sz="1600" kern="1200" dirty="0">
                <a:latin typeface="Abadi" panose="020B0604020104020204" pitchFamily="34" charset="0"/>
                <a:cs typeface="+mj-cs"/>
              </a:rPr>
            </a:br>
            <a:r>
              <a:rPr lang="en-US" sz="1600" kern="1200" dirty="0">
                <a:latin typeface="Abadi" panose="020B0604020104020204" pitchFamily="34" charset="0"/>
                <a:cs typeface="+mj-cs"/>
              </a:rPr>
              <a:t>la colaboración público-privada</a:t>
            </a:r>
            <a:endParaRPr lang="es-ES" sz="1600" kern="1200" dirty="0">
              <a:latin typeface="Abadi" panose="020B0604020104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526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adroTexto 29">
            <a:extLst>
              <a:ext uri="{FF2B5EF4-FFF2-40B4-BE49-F238E27FC236}">
                <a16:creationId xmlns:a16="http://schemas.microsoft.com/office/drawing/2014/main" id="{5FFC61B2-B9B4-4C2B-92C7-B8BAB7AF2FA4}"/>
              </a:ext>
            </a:extLst>
          </p:cNvPr>
          <p:cNvSpPr txBox="1"/>
          <p:nvPr/>
        </p:nvSpPr>
        <p:spPr>
          <a:xfrm>
            <a:off x="52224" y="1736409"/>
            <a:ext cx="13163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D2FD6DF-F341-4F76-AF25-DFC0617397D8}"/>
              </a:ext>
            </a:extLst>
          </p:cNvPr>
          <p:cNvSpPr txBox="1"/>
          <p:nvPr/>
        </p:nvSpPr>
        <p:spPr>
          <a:xfrm>
            <a:off x="1227921" y="2707006"/>
            <a:ext cx="2117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O-noce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45F6367-2017-4D5F-B840-C83D8F49AE98}"/>
              </a:ext>
            </a:extLst>
          </p:cNvPr>
          <p:cNvSpPr txBox="1"/>
          <p:nvPr/>
        </p:nvSpPr>
        <p:spPr>
          <a:xfrm>
            <a:off x="3504319" y="-299977"/>
            <a:ext cx="24976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C80C6D7-BD1C-4F81-A675-E842D9DF7FF7}"/>
              </a:ext>
            </a:extLst>
          </p:cNvPr>
          <p:cNvSpPr txBox="1"/>
          <p:nvPr/>
        </p:nvSpPr>
        <p:spPr>
          <a:xfrm>
            <a:off x="4889500" y="705473"/>
            <a:ext cx="3362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O-necta</a:t>
            </a:r>
          </a:p>
        </p:txBody>
      </p:sp>
      <p:grpSp>
        <p:nvGrpSpPr>
          <p:cNvPr id="56" name="Grupo 55">
            <a:extLst>
              <a:ext uri="{FF2B5EF4-FFF2-40B4-BE49-F238E27FC236}">
                <a16:creationId xmlns:a16="http://schemas.microsoft.com/office/drawing/2014/main" id="{F68E40D3-B8BA-49D2-8D0A-EAD0B54294D1}"/>
              </a:ext>
            </a:extLst>
          </p:cNvPr>
          <p:cNvGrpSpPr/>
          <p:nvPr/>
        </p:nvGrpSpPr>
        <p:grpSpPr>
          <a:xfrm>
            <a:off x="2654215" y="1770441"/>
            <a:ext cx="4983602" cy="3656742"/>
            <a:chOff x="2045464" y="1372689"/>
            <a:chExt cx="6362706" cy="3578573"/>
          </a:xfrm>
        </p:grpSpPr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8D66CF33-07AF-4914-8A92-0E368FF4FAD4}"/>
                </a:ext>
              </a:extLst>
            </p:cNvPr>
            <p:cNvSpPr/>
            <p:nvPr/>
          </p:nvSpPr>
          <p:spPr>
            <a:xfrm>
              <a:off x="4136939" y="3074511"/>
              <a:ext cx="166977" cy="17492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0FBE9C1B-3CA0-4D9F-A299-E6131F394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464" y="1372689"/>
              <a:ext cx="6362706" cy="3578573"/>
            </a:xfrm>
            <a:prstGeom prst="rect">
              <a:avLst/>
            </a:prstGeom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81D8FDA-E8DF-4C02-A2C8-F86F5C53CCEA}"/>
              </a:ext>
            </a:extLst>
          </p:cNvPr>
          <p:cNvSpPr txBox="1"/>
          <p:nvPr/>
        </p:nvSpPr>
        <p:spPr>
          <a:xfrm>
            <a:off x="7637817" y="1538384"/>
            <a:ext cx="28895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B5490F3-5F8C-40F5-9F44-142A30D770BA}"/>
              </a:ext>
            </a:extLst>
          </p:cNvPr>
          <p:cNvSpPr txBox="1"/>
          <p:nvPr/>
        </p:nvSpPr>
        <p:spPr>
          <a:xfrm>
            <a:off x="8905934" y="2595088"/>
            <a:ext cx="1897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O-nstruye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D718123-D5CD-486A-A786-CB4FB7E99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85" y="3170212"/>
            <a:ext cx="1019960" cy="857200"/>
          </a:xfrm>
          <a:prstGeom prst="rect">
            <a:avLst/>
          </a:prstGeom>
        </p:spPr>
      </p:pic>
      <p:sp>
        <p:nvSpPr>
          <p:cNvPr id="62" name="CuadroTexto 61">
            <a:extLst>
              <a:ext uri="{FF2B5EF4-FFF2-40B4-BE49-F238E27FC236}">
                <a16:creationId xmlns:a16="http://schemas.microsoft.com/office/drawing/2014/main" id="{A94C298E-A898-4432-98BA-1D484F73D335}"/>
              </a:ext>
            </a:extLst>
          </p:cNvPr>
          <p:cNvSpPr txBox="1"/>
          <p:nvPr/>
        </p:nvSpPr>
        <p:spPr>
          <a:xfrm>
            <a:off x="1612900" y="5563182"/>
            <a:ext cx="689232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800" b="1" kern="1200" spc="-5" dirty="0">
                <a:latin typeface="+mj-lt"/>
                <a:cs typeface="+mj-cs"/>
              </a:rPr>
              <a:t>¿CÓMO EL ASOCIACIONISMO, LA COOPERACIÓN Y LA COLABORACIÓN NOS AYUDARÁN A AFRONTAR LOS RETOS QUE TENEMOS COMO INDUSTRIA AGROALIMENTARIA EN ARAGÓN?</a:t>
            </a:r>
            <a:endParaRPr lang="es-ES" dirty="0"/>
          </a:p>
        </p:txBody>
      </p:sp>
      <p:grpSp>
        <p:nvGrpSpPr>
          <p:cNvPr id="14" name="Group 36">
            <a:extLst>
              <a:ext uri="{FF2B5EF4-FFF2-40B4-BE49-F238E27FC236}">
                <a16:creationId xmlns:a16="http://schemas.microsoft.com/office/drawing/2014/main" id="{A5128184-64C9-42A1-BA6D-4D15706FA600}"/>
              </a:ext>
            </a:extLst>
          </p:cNvPr>
          <p:cNvGrpSpPr/>
          <p:nvPr/>
        </p:nvGrpSpPr>
        <p:grpSpPr>
          <a:xfrm>
            <a:off x="1420989" y="1778584"/>
            <a:ext cx="615935" cy="666645"/>
            <a:chOff x="1235576" y="1353749"/>
            <a:chExt cx="1195786" cy="1195786"/>
          </a:xfrm>
        </p:grpSpPr>
        <p:sp>
          <p:nvSpPr>
            <p:cNvPr id="15" name="Teardrop 3">
              <a:extLst>
                <a:ext uri="{FF2B5EF4-FFF2-40B4-BE49-F238E27FC236}">
                  <a16:creationId xmlns:a16="http://schemas.microsoft.com/office/drawing/2014/main" id="{42892691-0185-4B83-ACC5-105425C355BD}"/>
                </a:ext>
              </a:extLst>
            </p:cNvPr>
            <p:cNvSpPr/>
            <p:nvPr/>
          </p:nvSpPr>
          <p:spPr>
            <a:xfrm rot="8100000">
              <a:off x="1235576" y="1353749"/>
              <a:ext cx="1195786" cy="119578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C3668D30-1501-4731-BB20-D323D66FCF6B}"/>
                </a:ext>
              </a:extLst>
            </p:cNvPr>
            <p:cNvSpPr/>
            <p:nvPr/>
          </p:nvSpPr>
          <p:spPr>
            <a:xfrm>
              <a:off x="1304385" y="1422558"/>
              <a:ext cx="1058168" cy="105816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36">
            <a:extLst>
              <a:ext uri="{FF2B5EF4-FFF2-40B4-BE49-F238E27FC236}">
                <a16:creationId xmlns:a16="http://schemas.microsoft.com/office/drawing/2014/main" id="{2FB820A6-2F88-49EB-B99D-89A8CEDF89AF}"/>
              </a:ext>
            </a:extLst>
          </p:cNvPr>
          <p:cNvGrpSpPr/>
          <p:nvPr/>
        </p:nvGrpSpPr>
        <p:grpSpPr>
          <a:xfrm>
            <a:off x="5233044" y="64911"/>
            <a:ext cx="460601" cy="461666"/>
            <a:chOff x="1235576" y="1353749"/>
            <a:chExt cx="1195786" cy="1195786"/>
          </a:xfrm>
        </p:grpSpPr>
        <p:sp>
          <p:nvSpPr>
            <p:cNvPr id="18" name="Teardrop 3">
              <a:extLst>
                <a:ext uri="{FF2B5EF4-FFF2-40B4-BE49-F238E27FC236}">
                  <a16:creationId xmlns:a16="http://schemas.microsoft.com/office/drawing/2014/main" id="{07E8E7AF-A662-46B5-8928-F86D674146A7}"/>
                </a:ext>
              </a:extLst>
            </p:cNvPr>
            <p:cNvSpPr/>
            <p:nvPr/>
          </p:nvSpPr>
          <p:spPr>
            <a:xfrm rot="8100000">
              <a:off x="1235576" y="1353749"/>
              <a:ext cx="1195786" cy="119578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Oval 11">
              <a:extLst>
                <a:ext uri="{FF2B5EF4-FFF2-40B4-BE49-F238E27FC236}">
                  <a16:creationId xmlns:a16="http://schemas.microsoft.com/office/drawing/2014/main" id="{2E3153CF-08C0-466D-8FA7-FAD19FB5C2B7}"/>
                </a:ext>
              </a:extLst>
            </p:cNvPr>
            <p:cNvSpPr/>
            <p:nvPr/>
          </p:nvSpPr>
          <p:spPr>
            <a:xfrm>
              <a:off x="1304385" y="1422558"/>
              <a:ext cx="1058168" cy="105816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36">
            <a:extLst>
              <a:ext uri="{FF2B5EF4-FFF2-40B4-BE49-F238E27FC236}">
                <a16:creationId xmlns:a16="http://schemas.microsoft.com/office/drawing/2014/main" id="{26EE296A-494A-482D-8118-A70A160F79F1}"/>
              </a:ext>
            </a:extLst>
          </p:cNvPr>
          <p:cNvGrpSpPr/>
          <p:nvPr/>
        </p:nvGrpSpPr>
        <p:grpSpPr>
          <a:xfrm>
            <a:off x="9274021" y="1898723"/>
            <a:ext cx="615935" cy="666645"/>
            <a:chOff x="1235576" y="1353749"/>
            <a:chExt cx="1195786" cy="1195786"/>
          </a:xfrm>
        </p:grpSpPr>
        <p:sp>
          <p:nvSpPr>
            <p:cNvPr id="21" name="Teardrop 3">
              <a:extLst>
                <a:ext uri="{FF2B5EF4-FFF2-40B4-BE49-F238E27FC236}">
                  <a16:creationId xmlns:a16="http://schemas.microsoft.com/office/drawing/2014/main" id="{112AB3FF-C518-4C41-AF98-293D924B664E}"/>
                </a:ext>
              </a:extLst>
            </p:cNvPr>
            <p:cNvSpPr/>
            <p:nvPr/>
          </p:nvSpPr>
          <p:spPr>
            <a:xfrm rot="8100000">
              <a:off x="1235576" y="1353749"/>
              <a:ext cx="1195786" cy="119578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Oval 11">
              <a:extLst>
                <a:ext uri="{FF2B5EF4-FFF2-40B4-BE49-F238E27FC236}">
                  <a16:creationId xmlns:a16="http://schemas.microsoft.com/office/drawing/2014/main" id="{9C007B05-077B-4012-9D82-FD11207F752E}"/>
                </a:ext>
              </a:extLst>
            </p:cNvPr>
            <p:cNvSpPr/>
            <p:nvPr/>
          </p:nvSpPr>
          <p:spPr>
            <a:xfrm>
              <a:off x="1304385" y="1422558"/>
              <a:ext cx="1058168" cy="105816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339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adroTexto 29">
            <a:extLst>
              <a:ext uri="{FF2B5EF4-FFF2-40B4-BE49-F238E27FC236}">
                <a16:creationId xmlns:a16="http://schemas.microsoft.com/office/drawing/2014/main" id="{5FFC61B2-B9B4-4C2B-92C7-B8BAB7AF2FA4}"/>
              </a:ext>
            </a:extLst>
          </p:cNvPr>
          <p:cNvSpPr txBox="1"/>
          <p:nvPr/>
        </p:nvSpPr>
        <p:spPr>
          <a:xfrm>
            <a:off x="974085" y="-295309"/>
            <a:ext cx="38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D2FD6DF-F341-4F76-AF25-DFC0617397D8}"/>
              </a:ext>
            </a:extLst>
          </p:cNvPr>
          <p:cNvSpPr txBox="1"/>
          <p:nvPr/>
        </p:nvSpPr>
        <p:spPr>
          <a:xfrm>
            <a:off x="2145510" y="751130"/>
            <a:ext cx="2117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O-noce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45F6367-2017-4D5F-B840-C83D8F49AE98}"/>
              </a:ext>
            </a:extLst>
          </p:cNvPr>
          <p:cNvSpPr txBox="1"/>
          <p:nvPr/>
        </p:nvSpPr>
        <p:spPr>
          <a:xfrm>
            <a:off x="4150495" y="-282927"/>
            <a:ext cx="24976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C80C6D7-BD1C-4F81-A675-E842D9DF7FF7}"/>
              </a:ext>
            </a:extLst>
          </p:cNvPr>
          <p:cNvSpPr txBox="1"/>
          <p:nvPr/>
        </p:nvSpPr>
        <p:spPr>
          <a:xfrm>
            <a:off x="5317756" y="751129"/>
            <a:ext cx="3362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O-necta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81D8FDA-E8DF-4C02-A2C8-F86F5C53CCEA}"/>
              </a:ext>
            </a:extLst>
          </p:cNvPr>
          <p:cNvSpPr txBox="1"/>
          <p:nvPr/>
        </p:nvSpPr>
        <p:spPr>
          <a:xfrm>
            <a:off x="7547546" y="-224860"/>
            <a:ext cx="22111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B5490F3-5F8C-40F5-9F44-142A30D770BA}"/>
              </a:ext>
            </a:extLst>
          </p:cNvPr>
          <p:cNvSpPr txBox="1"/>
          <p:nvPr/>
        </p:nvSpPr>
        <p:spPr>
          <a:xfrm>
            <a:off x="8568903" y="821581"/>
            <a:ext cx="1897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O-nstruye</a:t>
            </a:r>
          </a:p>
        </p:txBody>
      </p:sp>
      <p:pic>
        <p:nvPicPr>
          <p:cNvPr id="12" name="Gráfico 11" descr="Documento contorno">
            <a:extLst>
              <a:ext uri="{FF2B5EF4-FFF2-40B4-BE49-F238E27FC236}">
                <a16:creationId xmlns:a16="http://schemas.microsoft.com/office/drawing/2014/main" id="{EC8DC043-BCE0-4367-B179-F53F4B923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247" y="2903322"/>
            <a:ext cx="1620069" cy="1620069"/>
          </a:xfrm>
          <a:prstGeom prst="rect">
            <a:avLst/>
          </a:prstGeom>
        </p:spPr>
      </p:pic>
      <p:pic>
        <p:nvPicPr>
          <p:cNvPr id="14" name="Gráfico 13" descr="Documento contorno">
            <a:extLst>
              <a:ext uri="{FF2B5EF4-FFF2-40B4-BE49-F238E27FC236}">
                <a16:creationId xmlns:a16="http://schemas.microsoft.com/office/drawing/2014/main" id="{CE2B9766-3979-4C10-BDBB-6135998F7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7872" y="2951230"/>
            <a:ext cx="1718059" cy="1718059"/>
          </a:xfrm>
          <a:prstGeom prst="rect">
            <a:avLst/>
          </a:prstGeom>
        </p:spPr>
      </p:pic>
      <p:pic>
        <p:nvPicPr>
          <p:cNvPr id="15" name="Gráfico 14" descr="Documento contorno">
            <a:extLst>
              <a:ext uri="{FF2B5EF4-FFF2-40B4-BE49-F238E27FC236}">
                <a16:creationId xmlns:a16="http://schemas.microsoft.com/office/drawing/2014/main" id="{22A063EE-D857-400B-899B-5429A846B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19759" y="3110257"/>
            <a:ext cx="1586824" cy="158682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AAF4AC0-16BA-4B52-98E4-12BD943A49AB}"/>
              </a:ext>
            </a:extLst>
          </p:cNvPr>
          <p:cNvSpPr txBox="1"/>
          <p:nvPr/>
        </p:nvSpPr>
        <p:spPr>
          <a:xfrm>
            <a:off x="790267" y="2134378"/>
            <a:ext cx="2211177" cy="400110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RETO X EQUIPO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71E8206-42BA-4D2C-91C2-EEF65E0FCF8D}"/>
              </a:ext>
            </a:extLst>
          </p:cNvPr>
          <p:cNvSpPr txBox="1"/>
          <p:nvPr/>
        </p:nvSpPr>
        <p:spPr>
          <a:xfrm>
            <a:off x="4104321" y="2146494"/>
            <a:ext cx="2143628" cy="400110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ALIANZAS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CC8A1DA-B48B-4EB8-B2F4-FD5F6F4307FD}"/>
              </a:ext>
            </a:extLst>
          </p:cNvPr>
          <p:cNvSpPr txBox="1"/>
          <p:nvPr/>
        </p:nvSpPr>
        <p:spPr>
          <a:xfrm>
            <a:off x="7797200" y="2151534"/>
            <a:ext cx="1897160" cy="707886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SOLUCIONES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(proyectos)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E5D51FD-D343-4E50-AEEE-30E304174A91}"/>
              </a:ext>
            </a:extLst>
          </p:cNvPr>
          <p:cNvSpPr txBox="1"/>
          <p:nvPr/>
        </p:nvSpPr>
        <p:spPr>
          <a:xfrm>
            <a:off x="3686225" y="4872405"/>
            <a:ext cx="3664602" cy="369332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Colaboración público-privada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4600C28-CB23-4A7A-9E22-3212933DDCC2}"/>
              </a:ext>
            </a:extLst>
          </p:cNvPr>
          <p:cNvSpPr txBox="1"/>
          <p:nvPr/>
        </p:nvSpPr>
        <p:spPr>
          <a:xfrm>
            <a:off x="3700964" y="5410961"/>
            <a:ext cx="3664602" cy="369332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Alianzas de nueva incorporación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6231DB8-D32B-4A82-AF8C-EF08BF959857}"/>
              </a:ext>
            </a:extLst>
          </p:cNvPr>
          <p:cNvSpPr txBox="1"/>
          <p:nvPr/>
        </p:nvSpPr>
        <p:spPr>
          <a:xfrm>
            <a:off x="3738259" y="6033476"/>
            <a:ext cx="3664602" cy="369332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Valores que aportan a la comunidad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A4E47EA-96D9-4D09-A044-614DFF636B8F}"/>
              </a:ext>
            </a:extLst>
          </p:cNvPr>
          <p:cNvSpPr txBox="1"/>
          <p:nvPr/>
        </p:nvSpPr>
        <p:spPr>
          <a:xfrm>
            <a:off x="7580532" y="5133435"/>
            <a:ext cx="2885530" cy="1077218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Proyectos (a corto-medio plazo) para fortalecer la colaboración público-privada y dar solución a los retos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688BDD9-47EF-488C-8593-2030D8A00585}"/>
              </a:ext>
            </a:extLst>
          </p:cNvPr>
          <p:cNvSpPr txBox="1"/>
          <p:nvPr/>
        </p:nvSpPr>
        <p:spPr>
          <a:xfrm>
            <a:off x="7580532" y="6351658"/>
            <a:ext cx="2918516" cy="830997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Actuaciones para fortalecer la colaboración público-privada y dar solución a los retos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F50FB7D-B46C-48B8-8C44-D29921F37CF6}"/>
              </a:ext>
            </a:extLst>
          </p:cNvPr>
          <p:cNvSpPr txBox="1"/>
          <p:nvPr/>
        </p:nvSpPr>
        <p:spPr>
          <a:xfrm>
            <a:off x="3741261" y="6688181"/>
            <a:ext cx="3664602" cy="646331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Sentido de pertenencia= implicación y acción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7EF93B0-730A-4DA7-BEC3-4CC353F100B4}"/>
              </a:ext>
            </a:extLst>
          </p:cNvPr>
          <p:cNvSpPr txBox="1"/>
          <p:nvPr/>
        </p:nvSpPr>
        <p:spPr>
          <a:xfrm>
            <a:off x="207444" y="4917106"/>
            <a:ext cx="3149603" cy="1200329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¿Cuáles son los retos más inmediatos que tenemos que afrontar como Industria Agroalimentaria en Aragón?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59AEB55-0200-4986-AAF8-8D2AB10A516B}"/>
              </a:ext>
            </a:extLst>
          </p:cNvPr>
          <p:cNvSpPr txBox="1"/>
          <p:nvPr/>
        </p:nvSpPr>
        <p:spPr>
          <a:xfrm>
            <a:off x="227689" y="6572495"/>
            <a:ext cx="3205187" cy="369332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9921E18-7A41-4C03-8073-CFE51AB29AF6}"/>
              </a:ext>
            </a:extLst>
          </p:cNvPr>
          <p:cNvSpPr txBox="1"/>
          <p:nvPr/>
        </p:nvSpPr>
        <p:spPr>
          <a:xfrm>
            <a:off x="227690" y="7034475"/>
            <a:ext cx="3205187" cy="369332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NECESIDAD</a:t>
            </a:r>
          </a:p>
        </p:txBody>
      </p:sp>
      <p:grpSp>
        <p:nvGrpSpPr>
          <p:cNvPr id="28" name="Group 36">
            <a:extLst>
              <a:ext uri="{FF2B5EF4-FFF2-40B4-BE49-F238E27FC236}">
                <a16:creationId xmlns:a16="http://schemas.microsoft.com/office/drawing/2014/main" id="{FB569C5F-07CE-4A80-BD29-DB322BA61B0F}"/>
              </a:ext>
            </a:extLst>
          </p:cNvPr>
          <p:cNvGrpSpPr/>
          <p:nvPr/>
        </p:nvGrpSpPr>
        <p:grpSpPr>
          <a:xfrm>
            <a:off x="5899758" y="274553"/>
            <a:ext cx="434999" cy="467099"/>
            <a:chOff x="1235576" y="1353749"/>
            <a:chExt cx="1195786" cy="1195786"/>
          </a:xfrm>
        </p:grpSpPr>
        <p:sp>
          <p:nvSpPr>
            <p:cNvPr id="29" name="Teardrop 3">
              <a:extLst>
                <a:ext uri="{FF2B5EF4-FFF2-40B4-BE49-F238E27FC236}">
                  <a16:creationId xmlns:a16="http://schemas.microsoft.com/office/drawing/2014/main" id="{ED20C24D-451D-445A-9332-B140C04CA7F1}"/>
                </a:ext>
              </a:extLst>
            </p:cNvPr>
            <p:cNvSpPr/>
            <p:nvPr/>
          </p:nvSpPr>
          <p:spPr>
            <a:xfrm rot="8100000">
              <a:off x="1235576" y="1353749"/>
              <a:ext cx="1195786" cy="119578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Oval 11">
              <a:extLst>
                <a:ext uri="{FF2B5EF4-FFF2-40B4-BE49-F238E27FC236}">
                  <a16:creationId xmlns:a16="http://schemas.microsoft.com/office/drawing/2014/main" id="{33F91DE6-D38E-4D6B-A0B1-DFD9D482A2A3}"/>
                </a:ext>
              </a:extLst>
            </p:cNvPr>
            <p:cNvSpPr/>
            <p:nvPr/>
          </p:nvSpPr>
          <p:spPr>
            <a:xfrm>
              <a:off x="1304385" y="1422558"/>
              <a:ext cx="1058168" cy="105816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6">
            <a:extLst>
              <a:ext uri="{FF2B5EF4-FFF2-40B4-BE49-F238E27FC236}">
                <a16:creationId xmlns:a16="http://schemas.microsoft.com/office/drawing/2014/main" id="{88DDD9F1-627C-4D68-A898-797723C431B4}"/>
              </a:ext>
            </a:extLst>
          </p:cNvPr>
          <p:cNvGrpSpPr/>
          <p:nvPr/>
        </p:nvGrpSpPr>
        <p:grpSpPr>
          <a:xfrm>
            <a:off x="9232900" y="265077"/>
            <a:ext cx="503341" cy="486052"/>
            <a:chOff x="1235576" y="1353749"/>
            <a:chExt cx="1195786" cy="1195786"/>
          </a:xfrm>
        </p:grpSpPr>
        <p:sp>
          <p:nvSpPr>
            <p:cNvPr id="33" name="Teardrop 3">
              <a:extLst>
                <a:ext uri="{FF2B5EF4-FFF2-40B4-BE49-F238E27FC236}">
                  <a16:creationId xmlns:a16="http://schemas.microsoft.com/office/drawing/2014/main" id="{66B561E2-D5C7-412D-8735-FBBCE9EB60E5}"/>
                </a:ext>
              </a:extLst>
            </p:cNvPr>
            <p:cNvSpPr/>
            <p:nvPr/>
          </p:nvSpPr>
          <p:spPr>
            <a:xfrm rot="8100000">
              <a:off x="1235576" y="1353749"/>
              <a:ext cx="1195786" cy="119578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Oval 11">
              <a:extLst>
                <a:ext uri="{FF2B5EF4-FFF2-40B4-BE49-F238E27FC236}">
                  <a16:creationId xmlns:a16="http://schemas.microsoft.com/office/drawing/2014/main" id="{D7DACE7E-5FCD-478F-A47C-44D72A66265B}"/>
                </a:ext>
              </a:extLst>
            </p:cNvPr>
            <p:cNvSpPr/>
            <p:nvPr/>
          </p:nvSpPr>
          <p:spPr>
            <a:xfrm>
              <a:off x="1304385" y="1422558"/>
              <a:ext cx="1058168" cy="105816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6">
            <a:extLst>
              <a:ext uri="{FF2B5EF4-FFF2-40B4-BE49-F238E27FC236}">
                <a16:creationId xmlns:a16="http://schemas.microsoft.com/office/drawing/2014/main" id="{284574EA-1EDA-4E21-81CC-F61420F4AF61}"/>
              </a:ext>
            </a:extLst>
          </p:cNvPr>
          <p:cNvGrpSpPr/>
          <p:nvPr/>
        </p:nvGrpSpPr>
        <p:grpSpPr>
          <a:xfrm>
            <a:off x="2561306" y="260119"/>
            <a:ext cx="499451" cy="461665"/>
            <a:chOff x="1235576" y="1353749"/>
            <a:chExt cx="1195786" cy="1195786"/>
          </a:xfrm>
        </p:grpSpPr>
        <p:sp>
          <p:nvSpPr>
            <p:cNvPr id="36" name="Teardrop 3">
              <a:extLst>
                <a:ext uri="{FF2B5EF4-FFF2-40B4-BE49-F238E27FC236}">
                  <a16:creationId xmlns:a16="http://schemas.microsoft.com/office/drawing/2014/main" id="{29C6BCBE-EACB-4CBD-B3FA-5133D46FE149}"/>
                </a:ext>
              </a:extLst>
            </p:cNvPr>
            <p:cNvSpPr/>
            <p:nvPr/>
          </p:nvSpPr>
          <p:spPr>
            <a:xfrm rot="8100000">
              <a:off x="1235576" y="1353749"/>
              <a:ext cx="1195786" cy="119578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Oval 11">
              <a:extLst>
                <a:ext uri="{FF2B5EF4-FFF2-40B4-BE49-F238E27FC236}">
                  <a16:creationId xmlns:a16="http://schemas.microsoft.com/office/drawing/2014/main" id="{F455EBC0-5F81-48C1-AB81-7FDF34F9B097}"/>
                </a:ext>
              </a:extLst>
            </p:cNvPr>
            <p:cNvSpPr/>
            <p:nvPr/>
          </p:nvSpPr>
          <p:spPr>
            <a:xfrm>
              <a:off x="1304385" y="1422558"/>
              <a:ext cx="1058168" cy="105816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3" name="Gráfico 2" descr="Cabeza con engranajes con relleno sólido">
            <a:extLst>
              <a:ext uri="{FF2B5EF4-FFF2-40B4-BE49-F238E27FC236}">
                <a16:creationId xmlns:a16="http://schemas.microsoft.com/office/drawing/2014/main" id="{4433F022-FE2E-47EB-8DD1-C93F4DF2C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116" y="3421099"/>
            <a:ext cx="714301" cy="714301"/>
          </a:xfrm>
          <a:prstGeom prst="rect">
            <a:avLst/>
          </a:prstGeom>
        </p:spPr>
      </p:pic>
      <p:pic>
        <p:nvPicPr>
          <p:cNvPr id="5" name="Gráfico 4" descr="Lluvia de ideas de grupo con relleno sólido">
            <a:extLst>
              <a:ext uri="{FF2B5EF4-FFF2-40B4-BE49-F238E27FC236}">
                <a16:creationId xmlns:a16="http://schemas.microsoft.com/office/drawing/2014/main" id="{6FB27F1C-1463-43F8-943D-3E696C8CC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38259" y="3393440"/>
            <a:ext cx="914400" cy="914400"/>
          </a:xfrm>
          <a:prstGeom prst="rect">
            <a:avLst/>
          </a:prstGeom>
        </p:spPr>
      </p:pic>
      <p:pic>
        <p:nvPicPr>
          <p:cNvPr id="7" name="Gráfico 6" descr="Red social con relleno sólido">
            <a:extLst>
              <a:ext uri="{FF2B5EF4-FFF2-40B4-BE49-F238E27FC236}">
                <a16:creationId xmlns:a16="http://schemas.microsoft.com/office/drawing/2014/main" id="{97FDAC6B-A17D-478C-A575-DD94DA0FAB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546" y="344646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1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1486A1FB-BD35-4FEB-91EB-B2F5055B2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11516" cy="75565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 24">
            <a:extLst>
              <a:ext uri="{FF2B5EF4-FFF2-40B4-BE49-F238E27FC236}">
                <a16:creationId xmlns:a16="http://schemas.microsoft.com/office/drawing/2014/main" id="{32863260-465E-4A9B-98CA-77693B32C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48837"/>
            <a:ext cx="4243943" cy="1458824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C53DECA-A5E8-4D5D-B13F-D6AD33380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3160786"/>
            <a:ext cx="4202505" cy="3498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0B7D759-A40B-4440-8F92-5C4DE4225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4364229"/>
            <a:ext cx="4202505" cy="3498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Icono&#10;&#10;Descripción generada automáticamente con confianza media">
            <a:extLst>
              <a:ext uri="{FF2B5EF4-FFF2-40B4-BE49-F238E27FC236}">
                <a16:creationId xmlns:a16="http://schemas.microsoft.com/office/drawing/2014/main" id="{AAD32695-224A-4A51-B88D-E09DD8452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75" y="2368550"/>
            <a:ext cx="1938338" cy="1938338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0147" y="3160786"/>
            <a:ext cx="3116807" cy="1203443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12700" algn="r" rtl="0">
              <a:lnSpc>
                <a:spcPct val="90000"/>
              </a:lnSpc>
              <a:spcBef>
                <a:spcPct val="0"/>
              </a:spcBef>
            </a:pPr>
            <a: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III. COMPARTE </a:t>
            </a:r>
            <a:b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COCINA LAB</a:t>
            </a: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F48D2CB-BE47-4152-953B-6B19D18F8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309" y="882650"/>
            <a:ext cx="1978782" cy="16630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15DBC6-B6E4-4B67-9A7A-1E1A243B78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483" y="632470"/>
            <a:ext cx="2764780" cy="2764780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8468CAB2-9C2A-438C-9378-2F23AA26946B}"/>
              </a:ext>
            </a:extLst>
          </p:cNvPr>
          <p:cNvGrpSpPr/>
          <p:nvPr/>
        </p:nvGrpSpPr>
        <p:grpSpPr>
          <a:xfrm>
            <a:off x="4565729" y="4249218"/>
            <a:ext cx="5577693" cy="2976562"/>
            <a:chOff x="1977989" y="1372690"/>
            <a:chExt cx="6362706" cy="3578573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A598E164-F39E-46E6-8B6F-85E410161216}"/>
                </a:ext>
              </a:extLst>
            </p:cNvPr>
            <p:cNvSpPr/>
            <p:nvPr/>
          </p:nvSpPr>
          <p:spPr>
            <a:xfrm>
              <a:off x="4136939" y="3074511"/>
              <a:ext cx="166977" cy="17492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93463C4-151E-4D78-8F13-D059FB4BA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989" y="1372690"/>
              <a:ext cx="6362706" cy="3578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4718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B172CB7-18B9-4E26-877C-64F52DA5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977" y="1993286"/>
            <a:ext cx="7771677" cy="1384995"/>
          </a:xfrm>
        </p:spPr>
        <p:txBody>
          <a:bodyPr/>
          <a:lstStyle/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colofón del taller, se pedirá a las personas participantes que expresen en una palabra o frase corta lo que han aprendido en torno al vector CO y la importancia de la colaboración, la cooperación y el asociacionismo como factores clave en los retos que se plantea la Industria Agroalimentaria de Aragón. 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31269A4-6B66-406D-A8EF-A246479BFB49}"/>
              </a:ext>
            </a:extLst>
          </p:cNvPr>
          <p:cNvSpPr txBox="1"/>
          <p:nvPr/>
        </p:nvSpPr>
        <p:spPr>
          <a:xfrm>
            <a:off x="3415709" y="840098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Comparte Cocina LAB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B81A2F-0C55-4E66-909A-D589AD2EF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64" y="421114"/>
            <a:ext cx="1318377" cy="11079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9FEF944-4FBB-4D78-95CD-387921D57F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777" y="133297"/>
            <a:ext cx="1848790" cy="1848790"/>
          </a:xfrm>
          <a:prstGeom prst="rect">
            <a:avLst/>
          </a:prstGeom>
        </p:spPr>
      </p:pic>
      <p:pic>
        <p:nvPicPr>
          <p:cNvPr id="1026" name="Picture 2" descr="Dinámica La Trama Grupal - DINÁMICAS GRUPALES">
            <a:extLst>
              <a:ext uri="{FF2B5EF4-FFF2-40B4-BE49-F238E27FC236}">
                <a16:creationId xmlns:a16="http://schemas.microsoft.com/office/drawing/2014/main" id="{104CCDA7-3D45-4E4A-A0AD-CCAE6BEBE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219" y="3441390"/>
            <a:ext cx="3838180" cy="32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595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3048</TotalTime>
  <Words>274</Words>
  <Application>Microsoft Office PowerPoint</Application>
  <PresentationFormat>Personalizado</PresentationFormat>
  <Paragraphs>46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Meiryo</vt:lpstr>
      <vt:lpstr>Abadi</vt:lpstr>
      <vt:lpstr>Arial</vt:lpstr>
      <vt:lpstr>Calibri</vt:lpstr>
      <vt:lpstr>Courier New</vt:lpstr>
      <vt:lpstr>Leelawadee</vt:lpstr>
      <vt:lpstr>Office Theme</vt:lpstr>
      <vt:lpstr>Presentación de PowerPoint</vt:lpstr>
      <vt:lpstr>Presentación de PowerPoint</vt:lpstr>
      <vt:lpstr>AAN Co-munidad con aroma de pertenencia  </vt:lpstr>
      <vt:lpstr>Presentación de PowerPoint</vt:lpstr>
      <vt:lpstr>Presentación de PowerPoint</vt:lpstr>
      <vt:lpstr>Presentación de PowerPoint</vt:lpstr>
      <vt:lpstr>III. COMPARTE  COCINA LAB</vt:lpstr>
      <vt:lpstr>Como colofón del taller, se pedirá a las personas participantes que expresen en una palabra o frase corta lo que han aprendido en torno al vector CO y la importancia de la colaboración, la cooperación y el asociacionismo como factores clave en los retos que se plantea la Industria Agroalimentaria de Aragón.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Mariana</dc:creator>
  <cp:lastModifiedBy>Mary Alfaro</cp:lastModifiedBy>
  <cp:revision>197</cp:revision>
  <dcterms:created xsi:type="dcterms:W3CDTF">2022-01-23T13:14:25Z</dcterms:created>
  <dcterms:modified xsi:type="dcterms:W3CDTF">2022-03-21T08:57:11Z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2022-01-18T00:00:00Z</vt:filetime>
  </property>
  <property fmtid="{D5CDD505-2E9C-101B-9397-08002B2CF9AE}" pid="3" name="Creator">
    <vt:lpwstr>Soda PDF 6</vt:lpwstr>
  </property>
  <property fmtid="{D5CDD505-2E9C-101B-9397-08002B2CF9AE}" pid="4" name="LastSaved">
    <vt:filetime>2022-01-23T00:00:00Z</vt:filetime>
  </property>
</Properties>
</file>