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72" r:id="rId2"/>
    <p:sldId id="277" r:id="rId3"/>
    <p:sldId id="278" r:id="rId4"/>
    <p:sldId id="263" r:id="rId5"/>
    <p:sldId id="265" r:id="rId6"/>
    <p:sldId id="271" r:id="rId7"/>
    <p:sldId id="262" r:id="rId8"/>
    <p:sldId id="270" r:id="rId9"/>
    <p:sldId id="273" r:id="rId10"/>
    <p:sldId id="274" r:id="rId11"/>
    <p:sldId id="276" r:id="rId12"/>
    <p:sldId id="275" r:id="rId13"/>
    <p:sldId id="280" r:id="rId14"/>
    <p:sldId id="279" r:id="rId15"/>
    <p:sldId id="268" r:id="rId16"/>
    <p:sldId id="269" r:id="rId1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D2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649"/>
    <p:restoredTop sz="96291"/>
  </p:normalViewPr>
  <p:slideViewPr>
    <p:cSldViewPr snapToGrid="0" snapToObjects="1">
      <p:cViewPr varScale="1">
        <p:scale>
          <a:sx n="70" d="100"/>
          <a:sy n="70" d="100"/>
        </p:scale>
        <p:origin x="2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137" d="100"/>
          <a:sy n="137" d="100"/>
        </p:scale>
        <p:origin x="5712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C88846-DD4D-9648-826F-6BC4F22F91F8}" type="datetimeFigureOut">
              <a:rPr lang="es-ES" smtClean="0"/>
              <a:t>27/01/2021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926D73-40FD-2246-B944-FA9B589983C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1473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10 ARTICULOS -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26D73-40FD-2246-B944-FA9B589983C5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5707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10 ARTICULOS -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26D73-40FD-2246-B944-FA9B589983C5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7321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0023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3A5C76AC-80E4-9E48-ACBA-BD347E101E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96972" y="998162"/>
            <a:ext cx="3831522" cy="4565020"/>
          </a:xfrm>
          <a:prstGeom prst="rect">
            <a:avLst/>
          </a:prstGeom>
        </p:spPr>
        <p:txBody>
          <a:bodyPr anchor="ctr"/>
          <a:lstStyle/>
          <a:p>
            <a:r>
              <a:rPr lang="es-ES" dirty="0"/>
              <a:t>Haga clic para modificar el título</a:t>
            </a:r>
          </a:p>
        </p:txBody>
      </p:sp>
    </p:spTree>
    <p:extLst>
      <p:ext uri="{BB962C8B-B14F-4D97-AF65-F5344CB8AC3E}">
        <p14:creationId xmlns:p14="http://schemas.microsoft.com/office/powerpoint/2010/main" val="3300671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2">
            <a:extLst>
              <a:ext uri="{FF2B5EF4-FFF2-40B4-BE49-F238E27FC236}">
                <a16:creationId xmlns:a16="http://schemas.microsoft.com/office/drawing/2014/main" id="{FC8C23AD-27B7-004D-B6BF-0AFFAAF447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1921" y="537471"/>
            <a:ext cx="9088158" cy="670094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s-ES" dirty="0"/>
              <a:t>Haga clic para modificar el título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5067C924-BD56-1C4F-A0F7-1D1DA86D2D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51921" y="1207565"/>
            <a:ext cx="9088158" cy="6072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rgbClr val="F4D2B4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s-ES" dirty="0"/>
              <a:t>Haga clic para modificar subtítulo</a:t>
            </a:r>
          </a:p>
        </p:txBody>
      </p:sp>
      <p:sp>
        <p:nvSpPr>
          <p:cNvPr id="15" name="Marcador de texto 14">
            <a:extLst>
              <a:ext uri="{FF2B5EF4-FFF2-40B4-BE49-F238E27FC236}">
                <a16:creationId xmlns:a16="http://schemas.microsoft.com/office/drawing/2014/main" id="{20BE2E33-CAD1-C34D-8F95-F5AB7A4813D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51267" y="2832730"/>
            <a:ext cx="9088157" cy="1192539"/>
          </a:xfrm>
          <a:prstGeom prst="rect">
            <a:avLst/>
          </a:prstGeom>
        </p:spPr>
        <p:txBody>
          <a:bodyPr vert="horz" numCol="3" spcCol="432000"/>
          <a:lstStyle>
            <a:lvl1pPr marL="0" indent="0">
              <a:lnSpc>
                <a:spcPct val="100000"/>
              </a:lnSpc>
              <a:spcAft>
                <a:spcPts val="200"/>
              </a:spcAft>
              <a:buNone/>
              <a:defRPr lang="es-ES" sz="1200" b="0" i="0" smtClean="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Lorem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ipsum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dolor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consectetur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adipiscing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Curabitur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facilisis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dui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molestie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Fusce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vulputate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est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vitae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dignissim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Cras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urna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velit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pulvinar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sollicitudin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sed magna.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elementum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ipsum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id ornare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placerat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Pellentesque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sed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dui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enim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Nunc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mattis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ante,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gravida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semper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leo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feugiat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condimentum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Cras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iaculis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gravida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semper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Pellentesque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habitant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morbi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tristique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senectus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et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netus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et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malesuada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fames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turpis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egestas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Nunc sed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molestie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dolor.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Mauris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venenatis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dolor.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Donec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orci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odio,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consequat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tincidunt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sed,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dictum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sed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nisi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non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massa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varius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ultricies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ut in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lacus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</a:t>
            </a:r>
          </a:p>
          <a:p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Aliquam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fringilla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suscipit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ligula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ornare.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erat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egestas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bibendum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libero a,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vestibulum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urna.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Aliquam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malesuada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magna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tristique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nisi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malesuada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vulputate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enim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pretium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eleifend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odio,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tempor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mauris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Ut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vestibulum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tempor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faucibus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Maecenas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dignissim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lobortis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Maecenas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condimentum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laoreet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orci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ultricies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Ut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tincidunt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auctor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lobortis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Donec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tristique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lectus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interdum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accumsan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nisi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ex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volutpat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ipsum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condimentum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nibh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justo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quis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est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Curabitur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dignissim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ligula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ut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ultricies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Fusce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mattis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feugiat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accumsan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orci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turpis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euismod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tortor,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vel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porta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turpis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3764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2">
            <a:extLst>
              <a:ext uri="{FF2B5EF4-FFF2-40B4-BE49-F238E27FC236}">
                <a16:creationId xmlns:a16="http://schemas.microsoft.com/office/drawing/2014/main" id="{D793B559-A0A7-2A42-8AB1-EAA60C1082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1921" y="663114"/>
            <a:ext cx="9088158" cy="670094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s-ES" dirty="0"/>
              <a:t>Haga clic para modificar el título</a:t>
            </a:r>
          </a:p>
        </p:txBody>
      </p:sp>
      <p:sp>
        <p:nvSpPr>
          <p:cNvPr id="3" name="Marcador de texto 12">
            <a:extLst>
              <a:ext uri="{FF2B5EF4-FFF2-40B4-BE49-F238E27FC236}">
                <a16:creationId xmlns:a16="http://schemas.microsoft.com/office/drawing/2014/main" id="{72A4DF3C-2EB9-794D-915F-3E5601E0F45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51921" y="1347165"/>
            <a:ext cx="9088158" cy="6072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rgbClr val="F4D2B4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s-ES" dirty="0"/>
              <a:t>Haga clic para modificar subtítulo</a:t>
            </a:r>
          </a:p>
        </p:txBody>
      </p:sp>
      <p:sp>
        <p:nvSpPr>
          <p:cNvPr id="5" name="Marcador de texto 14">
            <a:extLst>
              <a:ext uri="{FF2B5EF4-FFF2-40B4-BE49-F238E27FC236}">
                <a16:creationId xmlns:a16="http://schemas.microsoft.com/office/drawing/2014/main" id="{21BB829E-5447-564B-80C4-5B129B427DB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51922" y="2832730"/>
            <a:ext cx="9088157" cy="1192539"/>
          </a:xfrm>
          <a:prstGeom prst="rect">
            <a:avLst/>
          </a:prstGeom>
        </p:spPr>
        <p:txBody>
          <a:bodyPr vert="horz" numCol="2" spcCol="432000"/>
          <a:lstStyle>
            <a:lvl1pPr marL="0" indent="0">
              <a:lnSpc>
                <a:spcPct val="100000"/>
              </a:lnSpc>
              <a:spcAft>
                <a:spcPts val="200"/>
              </a:spcAft>
              <a:buNone/>
              <a:defRPr lang="es-ES" sz="1200" b="0" i="0" smtClean="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Lorem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ipsum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dolor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consectetur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adipiscing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Curabitur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facilisis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dui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molestie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Fusce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vulputate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est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vitae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dignissim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Cras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urna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velit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pulvinar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sollicitudin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sed magna.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elementum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ipsum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id ornare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placerat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Pellentesque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sed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dui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enim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Nunc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mattis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ante,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gravida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semper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leo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feugiat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condimentum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Cras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iaculis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gravida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semper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Pellentesque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habitant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morbi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tristique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senectus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et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netus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et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malesuada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fames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turpis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egestas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Nunc sed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molestie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dolor.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Mauris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venenatis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dolor.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Donec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orci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odio,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consequat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tincidunt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sed,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dictum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sed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nisi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non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massa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varius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ultricies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ut in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lacus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</a:t>
            </a:r>
          </a:p>
          <a:p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Aliquam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fringilla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suscipit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ligula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ornare.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erat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egestas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bibendum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libero a,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vestibulum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urna.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Aliquam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malesuada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magna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tristique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nisi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malesuada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vulputate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enim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pretium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eleifend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odio,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tempor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mauris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Ut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vestibulum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tempor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faucibus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Maecenas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dignissim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lobortis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Maecenas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condimentum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laoreet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orci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ultricies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Ut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tincidunt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auctor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lobortis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Donec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tristique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lectus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interdum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accumsan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nisi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ex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volutpat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ipsum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condimentum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nibh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justo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quis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est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Curabitur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dignissim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ligula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ut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ultricies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Fusce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mattis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feugiat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accumsan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orci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turpis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euismod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tortor,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vel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porta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turpis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4510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2">
            <a:extLst>
              <a:ext uri="{FF2B5EF4-FFF2-40B4-BE49-F238E27FC236}">
                <a16:creationId xmlns:a16="http://schemas.microsoft.com/office/drawing/2014/main" id="{9A9C4E69-0F7E-BD40-81DC-325E03322B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1921" y="487445"/>
            <a:ext cx="9088158" cy="670094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s-ES" dirty="0"/>
              <a:t>Haga clic para modificar el título</a:t>
            </a:r>
          </a:p>
        </p:txBody>
      </p:sp>
      <p:sp>
        <p:nvSpPr>
          <p:cNvPr id="3" name="Marcador de texto 12">
            <a:extLst>
              <a:ext uri="{FF2B5EF4-FFF2-40B4-BE49-F238E27FC236}">
                <a16:creationId xmlns:a16="http://schemas.microsoft.com/office/drawing/2014/main" id="{E27BF397-883D-E84E-B30B-6CFC160C9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51921" y="1165368"/>
            <a:ext cx="9088158" cy="55206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rgbClr val="F4D2B4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s-ES" dirty="0"/>
              <a:t>Haga clic para modificar subtítulo</a:t>
            </a:r>
          </a:p>
        </p:txBody>
      </p:sp>
      <p:sp>
        <p:nvSpPr>
          <p:cNvPr id="5" name="Marcador de texto 14">
            <a:extLst>
              <a:ext uri="{FF2B5EF4-FFF2-40B4-BE49-F238E27FC236}">
                <a16:creationId xmlns:a16="http://schemas.microsoft.com/office/drawing/2014/main" id="{80D7226F-E4FC-9D48-AA01-ED0FB902A38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51267" y="2832730"/>
            <a:ext cx="9088157" cy="1192539"/>
          </a:xfrm>
          <a:prstGeom prst="rect">
            <a:avLst/>
          </a:prstGeom>
        </p:spPr>
        <p:txBody>
          <a:bodyPr vert="horz" numCol="1" spcCol="432000"/>
          <a:lstStyle>
            <a:lvl1pPr marL="0" indent="0">
              <a:lnSpc>
                <a:spcPct val="100000"/>
              </a:lnSpc>
              <a:spcAft>
                <a:spcPts val="200"/>
              </a:spcAft>
              <a:buNone/>
              <a:defRPr lang="es-ES" sz="1200" b="0" i="0" smtClean="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Lorem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ipsum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dolor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consectetur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adipiscing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Curabitur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facilisis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dui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molestie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Fusce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vulputate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est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vitae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dignissim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Cras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urna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velit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pulvinar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sollicitudin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sed magna.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elementum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ipsum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id ornare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placerat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Pellentesque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sed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dui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enim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Nunc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mattis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ante,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gravida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semper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leo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feugiat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condimentum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Cras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iaculis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gravida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semper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Pellentesque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habitant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morbi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tristique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senectus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et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netus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et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malesuada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fames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turpis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egestas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Nunc sed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molestie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dolor.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Mauris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venenatis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dolor.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Donec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orci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odio,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consequat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tincidunt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sed,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dictum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sed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nisi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non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massa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varius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ultricies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ut in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lacus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</a:t>
            </a:r>
          </a:p>
          <a:p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Aliquam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fringilla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suscipit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ligula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ornare.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erat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egestas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bibendum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libero a,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vestibulum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urna.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Aliquam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malesuada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magna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tristique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nisi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malesuada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vulputate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enim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pretium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eleifend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odio,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tempor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mauris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Ut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vestibulum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tempor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faucibus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Maecenas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dignissim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lobortis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Maecenas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condimentum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laoreet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orci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ultricies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Ut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tincidunt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auctor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lobortis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Donec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tristique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lectus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interdum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accumsan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nisi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ex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volutpat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ipsum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condimentum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nibh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justo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quis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est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Curabitur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dignissim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ligula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ut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ultricies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Fusce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mattis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feugiat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accumsan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orci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turpis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euismod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tortor,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vel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porta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turpis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18602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compac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2">
            <a:extLst>
              <a:ext uri="{FF2B5EF4-FFF2-40B4-BE49-F238E27FC236}">
                <a16:creationId xmlns:a16="http://schemas.microsoft.com/office/drawing/2014/main" id="{E6F6B4BD-B721-BF4E-AB7A-6629F340C4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1921" y="83761"/>
            <a:ext cx="9088158" cy="670094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rgbClr val="F4D2B4"/>
                </a:solidFill>
              </a:defRPr>
            </a:lvl1pPr>
          </a:lstStyle>
          <a:p>
            <a:r>
              <a:rPr lang="es-ES" dirty="0"/>
              <a:t>Haga clic para modificar el título</a:t>
            </a:r>
          </a:p>
        </p:txBody>
      </p:sp>
    </p:spTree>
    <p:extLst>
      <p:ext uri="{BB962C8B-B14F-4D97-AF65-F5344CB8AC3E}">
        <p14:creationId xmlns:p14="http://schemas.microsoft.com/office/powerpoint/2010/main" val="143443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ja en bl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9396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Hoja en blanco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2890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4032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7" r:id="rId2"/>
    <p:sldLayoutId id="2147483658" r:id="rId3"/>
    <p:sldLayoutId id="2147483649" r:id="rId4"/>
    <p:sldLayoutId id="2147483655" r:id="rId5"/>
    <p:sldLayoutId id="2147483650" r:id="rId6"/>
    <p:sldLayoutId id="2147483660" r:id="rId7"/>
    <p:sldLayoutId id="214748365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agonwineexpert.com/vino-y-talento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ADreg1RWprI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hyperlink" Target="https://www.aragonwineexpert.com/aragon-tierra-de-vino-y-talento-asociacion-de-sumilleres-de-aragon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aragonwineexpert.com/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086" y="243564"/>
            <a:ext cx="9083827" cy="63708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5872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1D606E-33F7-CE4D-97A3-F1CAF3E4E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SECTOR DEL VINO, ESTRATÉGICO EN ARAGON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76491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VERTEBRADOR DEL TERRITORIO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sz="4000" dirty="0" smtClean="0"/>
              <a:t>36.000 HECTAREAS DE VIÑEDO EN ARAGON</a:t>
            </a:r>
            <a:endParaRPr lang="es-ES" sz="4000" dirty="0"/>
          </a:p>
        </p:txBody>
      </p:sp>
      <p:sp>
        <p:nvSpPr>
          <p:cNvPr id="6" name="CuadroTexto 5"/>
          <p:cNvSpPr txBox="1"/>
          <p:nvPr/>
        </p:nvSpPr>
        <p:spPr>
          <a:xfrm>
            <a:off x="1719618" y="2484934"/>
            <a:ext cx="9457898" cy="1384995"/>
          </a:xfrm>
          <a:prstGeom prst="rect">
            <a:avLst/>
          </a:prstGeom>
          <a:noFill/>
        </p:spPr>
        <p:txBody>
          <a:bodyPr wrap="square" numCol="2" spcCol="432000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SECTOR MUY COOPERATIVIZADO</a:t>
            </a:r>
          </a:p>
          <a:p>
            <a:pPr algn="l"/>
            <a:endParaRPr lang="es-ES" sz="2800" dirty="0" smtClean="0"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85% DEL VINO CON CALIDAD DIFERENCIADA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s-ES" sz="2800" b="0" i="0" kern="1200" dirty="0" err="1">
              <a:solidFill>
                <a:schemeClr val="tx1"/>
              </a:solidFill>
              <a:effectLst/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719618" y="3950773"/>
            <a:ext cx="9457898" cy="1815882"/>
          </a:xfrm>
          <a:prstGeom prst="rect">
            <a:avLst/>
          </a:prstGeom>
          <a:noFill/>
        </p:spPr>
        <p:txBody>
          <a:bodyPr wrap="square" numCol="2" spcCol="432000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180 OPERADORES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105 BODEGAS DO/IGP	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s-ES" sz="2800" dirty="0"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s-ES" sz="2800" dirty="0" smtClean="0"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2800" b="0" i="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4000 VITICULTORES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EXPORTAMOS A 50 PAISES</a:t>
            </a:r>
            <a:endParaRPr lang="es-ES" sz="2800" b="0" i="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543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1D606E-33F7-CE4D-97A3-F1CAF3E4E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GASTO PÚBLICO EN EL SECTOR DESDE DG IPA</a:t>
            </a:r>
            <a:br>
              <a:rPr lang="es-ES" dirty="0" smtClean="0"/>
            </a:br>
            <a:r>
              <a:rPr lang="es-ES" dirty="0" smtClean="0"/>
              <a:t>2020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573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7014844"/>
              </p:ext>
            </p:extLst>
          </p:nvPr>
        </p:nvGraphicFramePr>
        <p:xfrm>
          <a:off x="2934268" y="291767"/>
          <a:ext cx="5882185" cy="60694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Hoja de cálculo" r:id="rId3" imgW="5086561" imgH="5248187" progId="Excel.Sheet.12">
                  <p:embed/>
                </p:oleObj>
              </mc:Choice>
              <mc:Fallback>
                <p:oleObj name="Hoja de cálculo" r:id="rId3" imgW="5086561" imgH="524818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34268" y="291767"/>
                        <a:ext cx="5882185" cy="60694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5879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96971" y="998162"/>
            <a:ext cx="4266897" cy="4565020"/>
          </a:xfrm>
        </p:spPr>
        <p:txBody>
          <a:bodyPr/>
          <a:lstStyle/>
          <a:p>
            <a:r>
              <a:rPr lang="es-ES" dirty="0" smtClean="0"/>
              <a:t>ESTRATEGIAS DE PROMOCIÓN </a:t>
            </a:r>
            <a:br>
              <a:rPr lang="es-ES" dirty="0" smtClean="0"/>
            </a:br>
            <a:r>
              <a:rPr lang="es-ES" dirty="0" smtClean="0"/>
              <a:t>DG IPA 2020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32524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914400"/>
            <a:ext cx="11887200" cy="502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19191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4D83A8-0461-1042-A09D-B9F3CEC8E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ARAGON, TIERRA DE VINO Y TALENTO</a:t>
            </a:r>
            <a:endParaRPr lang="es-ES" dirty="0"/>
          </a:p>
        </p:txBody>
      </p:sp>
      <p:pic>
        <p:nvPicPr>
          <p:cNvPr id="3" name="Imagen 2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526" y="804862"/>
            <a:ext cx="11118947" cy="544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913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4D83A8-0461-1042-A09D-B9F3CEC8E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ARAGON, TIERRA DE VINO Y TALENTO</a:t>
            </a: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1030831" y="6402948"/>
            <a:ext cx="3393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hlinkClick r:id="rId3"/>
              </a:rPr>
              <a:t>https://</a:t>
            </a:r>
            <a:r>
              <a:rPr lang="es-ES" dirty="0" smtClean="0">
                <a:hlinkClick r:id="rId3"/>
              </a:rPr>
              <a:t>youtu.be/ADreg1RWprI</a:t>
            </a:r>
            <a:r>
              <a:rPr lang="es-ES" dirty="0" smtClean="0"/>
              <a:t> </a:t>
            </a:r>
            <a:endParaRPr lang="es-ES" dirty="0"/>
          </a:p>
        </p:txBody>
      </p:sp>
      <p:pic>
        <p:nvPicPr>
          <p:cNvPr id="5" name="Imagen 4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7541" y="944739"/>
            <a:ext cx="8982075" cy="526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879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FORMACION ONLINE EN VINOS DE ARAGON</a:t>
            </a:r>
            <a:endParaRPr lang="es-ES" dirty="0"/>
          </a:p>
        </p:txBody>
      </p:sp>
      <p:pic>
        <p:nvPicPr>
          <p:cNvPr id="3" name="Imagen 2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950" y="985482"/>
            <a:ext cx="11468100" cy="5105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64790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FORMACION ONLINE EN VINOS DE ARAGON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65" y="3215286"/>
            <a:ext cx="12078269" cy="27202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649" y="877040"/>
            <a:ext cx="7974216" cy="2215060"/>
          </a:xfrm>
          <a:prstGeom prst="rect">
            <a:avLst/>
          </a:prstGeom>
        </p:spPr>
      </p:pic>
      <p:cxnSp>
        <p:nvCxnSpPr>
          <p:cNvPr id="7" name="Conector recto de flecha 6"/>
          <p:cNvCxnSpPr/>
          <p:nvPr/>
        </p:nvCxnSpPr>
        <p:spPr>
          <a:xfrm flipH="1">
            <a:off x="10640079" y="5213445"/>
            <a:ext cx="400960" cy="286603"/>
          </a:xfrm>
          <a:prstGeom prst="straightConnector1">
            <a:avLst/>
          </a:prstGeom>
          <a:ln w="539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3079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FORMACION ONLINE EN VINOS DE ARAGON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69" y="1007261"/>
            <a:ext cx="11680092" cy="5038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063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ENGAGEMENT EN RRSS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820" y="880778"/>
            <a:ext cx="9444251" cy="582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2732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INTERNATIONAL – COLECCIÓN VIDEOS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1921" y="982922"/>
            <a:ext cx="8823336" cy="587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9590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25" y="460754"/>
            <a:ext cx="10848975" cy="558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3806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533025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numCol="2" spcCol="432000" rtlCol="0">
        <a:spAutoFit/>
      </a:bodyPr>
      <a:lstStyle>
        <a:defPPr algn="l">
          <a:defRPr sz="1400" b="0" i="0" kern="1200" dirty="0" err="1">
            <a:solidFill>
              <a:schemeClr val="tx1"/>
            </a:solidFill>
            <a:effectLst/>
            <a:latin typeface="Calibri" panose="020F0502020204030204" pitchFamily="34" charset="0"/>
            <a:ea typeface="Bodoni Ornaments" pitchFamily="2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4236</TotalTime>
  <Words>92</Words>
  <Application>Microsoft Office PowerPoint</Application>
  <PresentationFormat>Panorámica</PresentationFormat>
  <Paragraphs>26</Paragraphs>
  <Slides>16</Slides>
  <Notes>2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3" baseType="lpstr">
      <vt:lpstr>Arial</vt:lpstr>
      <vt:lpstr>Bodoni Ornaments</vt:lpstr>
      <vt:lpstr>Calibri</vt:lpstr>
      <vt:lpstr>Cambria</vt:lpstr>
      <vt:lpstr>Open Sans</vt:lpstr>
      <vt:lpstr>Tema de Office</vt:lpstr>
      <vt:lpstr>Hoja de cálculo de Microsoft Excel</vt:lpstr>
      <vt:lpstr>Presentación de PowerPoint</vt:lpstr>
      <vt:lpstr>SECTOR DEL VINO, ESTRATÉGICO EN ARAGON</vt:lpstr>
      <vt:lpstr>VERTEBRADOR DEL TERRITORIO</vt:lpstr>
      <vt:lpstr>GASTO PÚBLICO EN EL SECTOR DESDE DG IPA 2020</vt:lpstr>
      <vt:lpstr>Presentación de PowerPoint</vt:lpstr>
      <vt:lpstr>ESTRATEGIAS DE PROMOCIÓN  DG IPA 2020 </vt:lpstr>
      <vt:lpstr>Presentación de PowerPoint</vt:lpstr>
      <vt:lpstr>ARAGON, TIERRA DE VINO Y TALENTO</vt:lpstr>
      <vt:lpstr>ARAGON, TIERRA DE VINO Y TALENTO</vt:lpstr>
      <vt:lpstr>FORMACION ONLINE EN VINOS DE ARAGON</vt:lpstr>
      <vt:lpstr>FORMACION ONLINE EN VINOS DE ARAGON</vt:lpstr>
      <vt:lpstr>FORMACION ONLINE EN VINOS DE ARAGON</vt:lpstr>
      <vt:lpstr>ENGAGEMENT EN RRSS</vt:lpstr>
      <vt:lpstr>INTERNATIONAL – COLECCIÓN VIDEOS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Federico Vallés Millán</dc:creator>
  <cp:lastModifiedBy>Carmen Urbano</cp:lastModifiedBy>
  <cp:revision>47</cp:revision>
  <dcterms:created xsi:type="dcterms:W3CDTF">2021-01-21T18:19:52Z</dcterms:created>
  <dcterms:modified xsi:type="dcterms:W3CDTF">2021-01-28T08:41:03Z</dcterms:modified>
</cp:coreProperties>
</file>